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79" r:id="rId1"/>
  </p:sldMasterIdLst>
  <p:notesMasterIdLst>
    <p:notesMasterId r:id="rId17"/>
  </p:notesMasterIdLst>
  <p:handoutMasterIdLst>
    <p:handoutMasterId r:id="rId18"/>
  </p:handoutMasterIdLst>
  <p:sldIdLst>
    <p:sldId id="1642" r:id="rId2"/>
    <p:sldId id="1646" r:id="rId3"/>
    <p:sldId id="1647" r:id="rId4"/>
    <p:sldId id="1328" r:id="rId5"/>
    <p:sldId id="1336" r:id="rId6"/>
    <p:sldId id="1627" r:id="rId7"/>
    <p:sldId id="1653" r:id="rId8"/>
    <p:sldId id="1654" r:id="rId9"/>
    <p:sldId id="1663" r:id="rId10"/>
    <p:sldId id="1655" r:id="rId11"/>
    <p:sldId id="1657" r:id="rId12"/>
    <p:sldId id="1661" r:id="rId13"/>
    <p:sldId id="1659" r:id="rId14"/>
    <p:sldId id="1337" r:id="rId15"/>
    <p:sldId id="1658" r:id="rId16"/>
  </p:sldIdLst>
  <p:sldSz cx="12188825" cy="6858000"/>
  <p:notesSz cx="6797675" cy="9926638"/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4367" userDrawn="1">
          <p15:clr>
            <a:srgbClr val="A4A3A4"/>
          </p15:clr>
        </p15:guide>
        <p15:guide id="3" orient="horz" pos="2832" userDrawn="1">
          <p15:clr>
            <a:srgbClr val="A4A3A4"/>
          </p15:clr>
        </p15:guide>
        <p15:guide id="4" orient="horz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rav B Gupta" initials="GBG" lastIdx="10" clrIdx="0">
    <p:extLst>
      <p:ext uri="{19B8F6BF-5375-455C-9EA6-DF929625EA0E}">
        <p15:presenceInfo xmlns:p15="http://schemas.microsoft.com/office/powerpoint/2012/main" userId="S::gaurav.c.gupta@pwc.com::7a99167e-1bbe-4ed2-808c-6075a733964d" providerId="AD"/>
      </p:ext>
    </p:extLst>
  </p:cmAuthor>
  <p:cmAuthor id="2" name="Shubham Z Kishor Titare" initials="SZKT" lastIdx="1" clrIdx="1">
    <p:extLst>
      <p:ext uri="{19B8F6BF-5375-455C-9EA6-DF929625EA0E}">
        <p15:presenceInfo xmlns:p15="http://schemas.microsoft.com/office/powerpoint/2012/main" userId="S::shubham.z.kishor.titare@pwc.com::41e5977b-da92-445e-83cf-969ddf6648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D04A02"/>
    <a:srgbClr val="EB8A00"/>
    <a:srgbClr val="E02D1B"/>
    <a:srgbClr val="FFFFFF"/>
    <a:srgbClr val="7F7F7F"/>
    <a:srgbClr val="CBCBCB"/>
    <a:srgbClr val="EB8C00"/>
    <a:srgbClr val="DEDEDE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99ACE4-9ECF-4319-A5D4-71F7C3B7365D}">
  <a:tblStyle styleId="{F399ACE4-9ECF-4319-A5D4-71F7C3B736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8FADED-8C25-49CE-AEC0-50C39BC84859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78FCB9E-4C55-4A9E-B981-C70B5B5F070A}" styleName="Table_2"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ff" i="on">
        <a:font>
          <a:latin typeface="Georgia"/>
          <a:ea typeface="Georgia"/>
          <a:cs typeface="Georgia"/>
        </a:font>
        <a:srgbClr val="000000"/>
      </a:tcTxStyle>
      <a:tcStyle>
        <a:tcBdr/>
        <a:fill>
          <a:solidFill>
            <a:srgbClr val="FFFFFF">
              <a:alpha val="0"/>
            </a:srgbClr>
          </a:solidFill>
        </a:fill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eorgia"/>
          <a:ea typeface="Georgia"/>
          <a:cs typeface="Georgia"/>
        </a:font>
        <a:srgbClr val="DC6900"/>
      </a:tcTxStyle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6936AAA-CB04-4BA2-82FF-4E4FCB238040}" styleName="Table_3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DC69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DC69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DC6900">
              <a:alpha val="2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6900">
              <a:alpha val="2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rgbClr val="DC6900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rgbClr val="DC6900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2C16AB0-6428-47BA-854A-344E4FF1545B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E7E7"/>
          </a:solidFill>
        </a:fill>
      </a:tcStyle>
    </a:wholeTbl>
    <a:band1H>
      <a:tcTxStyle/>
      <a:tcStyle>
        <a:tcBdr/>
        <a:fill>
          <a:solidFill>
            <a:srgbClr val="F3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3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351544-CF9F-4499-BF0C-E7B2AE5707C5}" styleName="Table_5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D73A98-74B1-4643-A8CF-AAFB89352A65}" styleName="Table_6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2" autoAdjust="0"/>
    <p:restoredTop sz="94251" autoAdjust="0"/>
  </p:normalViewPr>
  <p:slideViewPr>
    <p:cSldViewPr snapToGrid="0">
      <p:cViewPr varScale="1">
        <p:scale>
          <a:sx n="65" d="100"/>
          <a:sy n="65" d="100"/>
        </p:scale>
        <p:origin x="984" y="72"/>
      </p:cViewPr>
      <p:guideLst>
        <p:guide orient="horz" pos="840"/>
        <p:guide pos="4367"/>
        <p:guide orient="horz" pos="2832"/>
        <p:guide orient="horz"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400D8A-FA02-469E-ACD9-C50E95191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66337-9152-4852-9B9E-C83CAF4DD2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B36B9-B47A-4021-AB9C-194EC3C8E7B6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11631-6B80-4C28-A731-55469ED20B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867AE-504B-4B3C-9503-FC122105A7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B829A-8B8E-4961-A222-AD38FCB36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973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982343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7dd2ffaded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7dd2ffaded_0_5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734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7dd2ffaded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7dd2ffaded_0_5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015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561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7dd2ffaded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7dd2ffaded_0_5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948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928A-30BD-4726-9EE7-0F58DBD23C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8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7dd2ffaded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7dd2ffaded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33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928A-30BD-4726-9EE7-0F58DBD23C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4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928A-30BD-4726-9EE7-0F58DBD23C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38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7dd2ffaded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7dd2ffaded_0_5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3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7dd2ffaded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7dd2ffaded_0_5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65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7dd2ffaded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7dd2ffaded_0_5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62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7dd2ffaded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7dd2ffaded_0_5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49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7dd2ffaded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7dd2ffaded_0_5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3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ines 2">
  <p:cSld name="Title Slide Lines 2">
    <p:bg>
      <p:bgPr>
        <a:solidFill>
          <a:srgbClr val="DEDEDE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2"/>
          <p:cNvGrpSpPr/>
          <p:nvPr/>
        </p:nvGrpSpPr>
        <p:grpSpPr>
          <a:xfrm>
            <a:off x="0" y="0"/>
            <a:ext cx="12188342" cy="6858000"/>
            <a:chOff x="0" y="0"/>
            <a:chExt cx="12192000" cy="6858000"/>
          </a:xfrm>
        </p:grpSpPr>
        <p:sp>
          <p:nvSpPr>
            <p:cNvPr id="108" name="Google Shape;108;p22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 extrusionOk="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9" name="Google Shape;109;p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5" cy="1351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442802" y="3713607"/>
            <a:ext cx="5472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ctrTitle"/>
          </p:nvPr>
        </p:nvSpPr>
        <p:spPr>
          <a:xfrm>
            <a:off x="442801" y="428623"/>
            <a:ext cx="7416600" cy="20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eorgia"/>
              <a:buNone/>
              <a:defRPr sz="4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 Image">
  <p:cSld name="Quote 1 Imag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/>
          <p:nvPr/>
        </p:nvSpPr>
        <p:spPr>
          <a:xfrm>
            <a:off x="6094475" y="0"/>
            <a:ext cx="60945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8"/>
          <p:cNvSpPr txBox="1">
            <a:spLocks noGrp="1"/>
          </p:cNvSpPr>
          <p:nvPr>
            <p:ph type="body" idx="1"/>
          </p:nvPr>
        </p:nvSpPr>
        <p:spPr>
          <a:xfrm>
            <a:off x="442802" y="1714500"/>
            <a:ext cx="52983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38"/>
          <p:cNvSpPr/>
          <p:nvPr/>
        </p:nvSpPr>
        <p:spPr>
          <a:xfrm>
            <a:off x="442802" y="687001"/>
            <a:ext cx="871322" cy="679451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8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Orange">
  <p:cSld name="Quote 2 Orange">
    <p:bg>
      <p:bgPr>
        <a:solidFill>
          <a:srgbClr val="D04A0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9"/>
          <p:cNvSpPr txBox="1">
            <a:spLocks noGrp="1"/>
          </p:cNvSpPr>
          <p:nvPr>
            <p:ph type="body" idx="1"/>
          </p:nvPr>
        </p:nvSpPr>
        <p:spPr>
          <a:xfrm>
            <a:off x="442803" y="2274570"/>
            <a:ext cx="95379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9"/>
          <p:cNvSpPr/>
          <p:nvPr/>
        </p:nvSpPr>
        <p:spPr>
          <a:xfrm>
            <a:off x="442802" y="1362959"/>
            <a:ext cx="871322" cy="679451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9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87" name="Google Shape;187;p39"/>
          <p:cNvSpPr txBox="1"/>
          <p:nvPr/>
        </p:nvSpPr>
        <p:spPr>
          <a:xfrm>
            <a:off x="442802" y="6492240"/>
            <a:ext cx="54723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5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Rose">
  <p:cSld name="Quote 2 Rose">
    <p:bg>
      <p:bgPr>
        <a:solidFill>
          <a:srgbClr val="D93954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>
            <a:spLocks noGrp="1"/>
          </p:cNvSpPr>
          <p:nvPr>
            <p:ph type="body" idx="1"/>
          </p:nvPr>
        </p:nvSpPr>
        <p:spPr>
          <a:xfrm>
            <a:off x="442803" y="2274570"/>
            <a:ext cx="95379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41"/>
          <p:cNvSpPr/>
          <p:nvPr/>
        </p:nvSpPr>
        <p:spPr>
          <a:xfrm>
            <a:off x="442802" y="1362959"/>
            <a:ext cx="871322" cy="679451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1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97" name="Google Shape;197;p41"/>
          <p:cNvSpPr txBox="1"/>
          <p:nvPr/>
        </p:nvSpPr>
        <p:spPr>
          <a:xfrm>
            <a:off x="442802" y="6492240"/>
            <a:ext cx="54723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5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2 Grey">
  <p:cSld name="Quote 2 Grey">
    <p:bg>
      <p:bgPr>
        <a:solidFill>
          <a:srgbClr val="464646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2"/>
          <p:cNvSpPr txBox="1">
            <a:spLocks noGrp="1"/>
          </p:cNvSpPr>
          <p:nvPr>
            <p:ph type="body" idx="1"/>
          </p:nvPr>
        </p:nvSpPr>
        <p:spPr>
          <a:xfrm>
            <a:off x="442803" y="2274570"/>
            <a:ext cx="95379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42"/>
          <p:cNvSpPr/>
          <p:nvPr/>
        </p:nvSpPr>
        <p:spPr>
          <a:xfrm>
            <a:off x="442802" y="1362959"/>
            <a:ext cx="871322" cy="679451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2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02" name="Google Shape;202;p42"/>
          <p:cNvSpPr txBox="1"/>
          <p:nvPr/>
        </p:nvSpPr>
        <p:spPr>
          <a:xfrm>
            <a:off x="442802" y="6492240"/>
            <a:ext cx="54723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5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"/>
          <p:cNvSpPr txBox="1">
            <a:spLocks noGrp="1"/>
          </p:cNvSpPr>
          <p:nvPr>
            <p:ph type="body" idx="1"/>
          </p:nvPr>
        </p:nvSpPr>
        <p:spPr>
          <a:xfrm>
            <a:off x="442803" y="2274570"/>
            <a:ext cx="95379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43"/>
          <p:cNvSpPr/>
          <p:nvPr/>
        </p:nvSpPr>
        <p:spPr>
          <a:xfrm>
            <a:off x="442802" y="1362959"/>
            <a:ext cx="871322" cy="679451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3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>
            <a:spLocks noGrp="1"/>
          </p:cNvSpPr>
          <p:nvPr>
            <p:ph type="body" idx="1"/>
          </p:nvPr>
        </p:nvSpPr>
        <p:spPr>
          <a:xfrm>
            <a:off x="442802" y="2103438"/>
            <a:ext cx="35280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48"/>
          <p:cNvSpPr txBox="1">
            <a:spLocks noGrp="1"/>
          </p:cNvSpPr>
          <p:nvPr>
            <p:ph type="body" idx="2"/>
          </p:nvPr>
        </p:nvSpPr>
        <p:spPr>
          <a:xfrm>
            <a:off x="4331204" y="2103438"/>
            <a:ext cx="35280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48"/>
          <p:cNvSpPr txBox="1">
            <a:spLocks noGrp="1"/>
          </p:cNvSpPr>
          <p:nvPr>
            <p:ph type="body" idx="3"/>
          </p:nvPr>
        </p:nvSpPr>
        <p:spPr>
          <a:xfrm>
            <a:off x="8218019" y="2103438"/>
            <a:ext cx="35280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48"/>
          <p:cNvSpPr txBox="1">
            <a:spLocks noGrp="1"/>
          </p:cNvSpPr>
          <p:nvPr>
            <p:ph type="title"/>
          </p:nvPr>
        </p:nvSpPr>
        <p:spPr>
          <a:xfrm>
            <a:off x="442802" y="432000"/>
            <a:ext cx="11303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ntent">
  <p:cSld name="Five Conten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0"/>
          <p:cNvSpPr txBox="1">
            <a:spLocks noGrp="1"/>
          </p:cNvSpPr>
          <p:nvPr>
            <p:ph type="body" idx="1"/>
          </p:nvPr>
        </p:nvSpPr>
        <p:spPr>
          <a:xfrm>
            <a:off x="442802" y="2103438"/>
            <a:ext cx="19722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50"/>
          <p:cNvSpPr txBox="1">
            <a:spLocks noGrp="1"/>
          </p:cNvSpPr>
          <p:nvPr>
            <p:ph type="body" idx="2"/>
          </p:nvPr>
        </p:nvSpPr>
        <p:spPr>
          <a:xfrm>
            <a:off x="2776350" y="2103438"/>
            <a:ext cx="19722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50"/>
          <p:cNvSpPr txBox="1">
            <a:spLocks noGrp="1"/>
          </p:cNvSpPr>
          <p:nvPr>
            <p:ph type="body" idx="3"/>
          </p:nvPr>
        </p:nvSpPr>
        <p:spPr>
          <a:xfrm>
            <a:off x="5109898" y="2103438"/>
            <a:ext cx="19722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50"/>
          <p:cNvSpPr txBox="1">
            <a:spLocks noGrp="1"/>
          </p:cNvSpPr>
          <p:nvPr>
            <p:ph type="body" idx="4"/>
          </p:nvPr>
        </p:nvSpPr>
        <p:spPr>
          <a:xfrm>
            <a:off x="7443447" y="2103438"/>
            <a:ext cx="19722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50"/>
          <p:cNvSpPr txBox="1">
            <a:spLocks noGrp="1"/>
          </p:cNvSpPr>
          <p:nvPr>
            <p:ph type="body" idx="5"/>
          </p:nvPr>
        </p:nvSpPr>
        <p:spPr>
          <a:xfrm>
            <a:off x="9776997" y="2103438"/>
            <a:ext cx="19722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50"/>
          <p:cNvSpPr txBox="1">
            <a:spLocks noGrp="1"/>
          </p:cNvSpPr>
          <p:nvPr>
            <p:ph type="title"/>
          </p:nvPr>
        </p:nvSpPr>
        <p:spPr>
          <a:xfrm>
            <a:off x="442802" y="432000"/>
            <a:ext cx="11303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245" name="Google Shape;245;p50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">
  <p:cSld name="Section Header Rose">
    <p:bg>
      <p:bgPr>
        <a:solidFill>
          <a:srgbClr val="D93954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2"/>
          <p:cNvSpPr txBox="1">
            <a:spLocks noGrp="1"/>
          </p:cNvSpPr>
          <p:nvPr>
            <p:ph type="title"/>
          </p:nvPr>
        </p:nvSpPr>
        <p:spPr>
          <a:xfrm>
            <a:off x="4950174" y="2103438"/>
            <a:ext cx="4935600" cy="2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252" name="Google Shape;252;p52"/>
          <p:cNvSpPr txBox="1">
            <a:spLocks noGrp="1"/>
          </p:cNvSpPr>
          <p:nvPr>
            <p:ph type="subTitle" idx="1"/>
          </p:nvPr>
        </p:nvSpPr>
        <p:spPr>
          <a:xfrm>
            <a:off x="442801" y="0"/>
            <a:ext cx="4343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3"/>
          <p:cNvSpPr/>
          <p:nvPr/>
        </p:nvSpPr>
        <p:spPr>
          <a:xfrm>
            <a:off x="6094475" y="0"/>
            <a:ext cx="60945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53"/>
          <p:cNvSpPr txBox="1">
            <a:spLocks noGrp="1"/>
          </p:cNvSpPr>
          <p:nvPr>
            <p:ph type="body" idx="1"/>
          </p:nvPr>
        </p:nvSpPr>
        <p:spPr>
          <a:xfrm>
            <a:off x="442802" y="2103438"/>
            <a:ext cx="53166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53"/>
          <p:cNvSpPr txBox="1">
            <a:spLocks noGrp="1"/>
          </p:cNvSpPr>
          <p:nvPr>
            <p:ph type="title"/>
          </p:nvPr>
        </p:nvSpPr>
        <p:spPr>
          <a:xfrm>
            <a:off x="442802" y="432000"/>
            <a:ext cx="53166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257" name="Google Shape;257;p53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">
  <p:cSld name="Three Image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4"/>
          <p:cNvSpPr/>
          <p:nvPr/>
        </p:nvSpPr>
        <p:spPr>
          <a:xfrm>
            <a:off x="442800" y="2100263"/>
            <a:ext cx="3528000" cy="30177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4"/>
          <p:cNvSpPr/>
          <p:nvPr/>
        </p:nvSpPr>
        <p:spPr>
          <a:xfrm>
            <a:off x="4330409" y="2100263"/>
            <a:ext cx="3528000" cy="30177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4"/>
          <p:cNvSpPr/>
          <p:nvPr/>
        </p:nvSpPr>
        <p:spPr>
          <a:xfrm>
            <a:off x="8218019" y="2100263"/>
            <a:ext cx="3528000" cy="30177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4"/>
          <p:cNvSpPr txBox="1">
            <a:spLocks noGrp="1"/>
          </p:cNvSpPr>
          <p:nvPr>
            <p:ph type="body" idx="1"/>
          </p:nvPr>
        </p:nvSpPr>
        <p:spPr>
          <a:xfrm>
            <a:off x="442802" y="5280025"/>
            <a:ext cx="35280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54"/>
          <p:cNvSpPr txBox="1">
            <a:spLocks noGrp="1"/>
          </p:cNvSpPr>
          <p:nvPr>
            <p:ph type="body" idx="2"/>
          </p:nvPr>
        </p:nvSpPr>
        <p:spPr>
          <a:xfrm>
            <a:off x="4330411" y="5280025"/>
            <a:ext cx="35280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54"/>
          <p:cNvSpPr txBox="1">
            <a:spLocks noGrp="1"/>
          </p:cNvSpPr>
          <p:nvPr>
            <p:ph type="body" idx="3"/>
          </p:nvPr>
        </p:nvSpPr>
        <p:spPr>
          <a:xfrm>
            <a:off x="8218019" y="5280025"/>
            <a:ext cx="35280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54"/>
          <p:cNvSpPr txBox="1">
            <a:spLocks noGrp="1"/>
          </p:cNvSpPr>
          <p:nvPr>
            <p:ph type="title"/>
          </p:nvPr>
        </p:nvSpPr>
        <p:spPr>
          <a:xfrm>
            <a:off x="442802" y="432000"/>
            <a:ext cx="11303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266" name="Google Shape;266;p54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Orange">
  <p:cSld name="Title Slide Logo Shape Orang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5"/>
          <p:cNvGrpSpPr/>
          <p:nvPr/>
        </p:nvGrpSpPr>
        <p:grpSpPr>
          <a:xfrm>
            <a:off x="0" y="0"/>
            <a:ext cx="8911428" cy="6858001"/>
            <a:chOff x="0" y="0"/>
            <a:chExt cx="8914102" cy="6858001"/>
          </a:xfrm>
        </p:grpSpPr>
        <p:sp>
          <p:nvSpPr>
            <p:cNvPr id="128" name="Google Shape;128;p25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9" name="Google Shape;129;p2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5" cy="13511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442802" y="1003610"/>
            <a:ext cx="5257500" cy="24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Georgia"/>
              <a:buNone/>
              <a:defRPr sz="5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ubTitle" idx="1"/>
          </p:nvPr>
        </p:nvSpPr>
        <p:spPr>
          <a:xfrm>
            <a:off x="442803" y="3749040"/>
            <a:ext cx="5257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Infographic">
  <p:cSld name="Three Content Infographic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6"/>
          <p:cNvSpPr txBox="1">
            <a:spLocks noGrp="1"/>
          </p:cNvSpPr>
          <p:nvPr>
            <p:ph type="body" idx="1"/>
          </p:nvPr>
        </p:nvSpPr>
        <p:spPr>
          <a:xfrm>
            <a:off x="442802" y="3599542"/>
            <a:ext cx="35280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56"/>
          <p:cNvSpPr txBox="1">
            <a:spLocks noGrp="1"/>
          </p:cNvSpPr>
          <p:nvPr>
            <p:ph type="body" idx="2"/>
          </p:nvPr>
        </p:nvSpPr>
        <p:spPr>
          <a:xfrm>
            <a:off x="442802" y="2095500"/>
            <a:ext cx="3528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500"/>
              <a:buFont typeface="Arial"/>
              <a:buNone/>
              <a:defRPr sz="85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56"/>
          <p:cNvSpPr txBox="1">
            <a:spLocks noGrp="1"/>
          </p:cNvSpPr>
          <p:nvPr>
            <p:ph type="body" idx="3"/>
          </p:nvPr>
        </p:nvSpPr>
        <p:spPr>
          <a:xfrm>
            <a:off x="4326441" y="2095500"/>
            <a:ext cx="35328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Font typeface="Arial"/>
              <a:buNone/>
              <a:defRPr sz="8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56"/>
          <p:cNvSpPr txBox="1">
            <a:spLocks noGrp="1"/>
          </p:cNvSpPr>
          <p:nvPr>
            <p:ph type="body" idx="4"/>
          </p:nvPr>
        </p:nvSpPr>
        <p:spPr>
          <a:xfrm>
            <a:off x="8220514" y="2095500"/>
            <a:ext cx="3528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500"/>
              <a:buFont typeface="Arial"/>
              <a:buNone/>
              <a:defRPr sz="8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56"/>
          <p:cNvSpPr txBox="1">
            <a:spLocks noGrp="1"/>
          </p:cNvSpPr>
          <p:nvPr>
            <p:ph type="title"/>
          </p:nvPr>
        </p:nvSpPr>
        <p:spPr>
          <a:xfrm>
            <a:off x="442802" y="432001"/>
            <a:ext cx="11303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276" name="Google Shape;276;p56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77" name="Google Shape;277;p56"/>
          <p:cNvSpPr txBox="1">
            <a:spLocks noGrp="1"/>
          </p:cNvSpPr>
          <p:nvPr>
            <p:ph type="body" idx="5"/>
          </p:nvPr>
        </p:nvSpPr>
        <p:spPr>
          <a:xfrm>
            <a:off x="4326442" y="3599542"/>
            <a:ext cx="35328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56"/>
          <p:cNvSpPr txBox="1">
            <a:spLocks noGrp="1"/>
          </p:cNvSpPr>
          <p:nvPr>
            <p:ph type="body" idx="6"/>
          </p:nvPr>
        </p:nvSpPr>
        <p:spPr>
          <a:xfrm>
            <a:off x="8220514" y="3599542"/>
            <a:ext cx="35280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and Chart">
  <p:cSld name="Infographic and Char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7"/>
          <p:cNvSpPr/>
          <p:nvPr/>
        </p:nvSpPr>
        <p:spPr>
          <a:xfrm>
            <a:off x="0" y="2103438"/>
            <a:ext cx="3971100" cy="40689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7"/>
          <p:cNvSpPr txBox="1">
            <a:spLocks noGrp="1"/>
          </p:cNvSpPr>
          <p:nvPr>
            <p:ph type="body" idx="1"/>
          </p:nvPr>
        </p:nvSpPr>
        <p:spPr>
          <a:xfrm>
            <a:off x="360280" y="2103120"/>
            <a:ext cx="36111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600"/>
              <a:buFont typeface="Arial"/>
              <a:buNone/>
              <a:defRPr sz="1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57"/>
          <p:cNvSpPr txBox="1">
            <a:spLocks noGrp="1"/>
          </p:cNvSpPr>
          <p:nvPr>
            <p:ph type="body" idx="2"/>
          </p:nvPr>
        </p:nvSpPr>
        <p:spPr>
          <a:xfrm>
            <a:off x="442803" y="3931920"/>
            <a:ext cx="3328500" cy="20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57"/>
          <p:cNvSpPr txBox="1">
            <a:spLocks noGrp="1"/>
          </p:cNvSpPr>
          <p:nvPr>
            <p:ph type="title"/>
          </p:nvPr>
        </p:nvSpPr>
        <p:spPr>
          <a:xfrm>
            <a:off x="442802" y="432001"/>
            <a:ext cx="11303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284" name="Google Shape;284;p57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Content Dark">
  <p:cSld name="One Column Content Dark">
    <p:bg>
      <p:bgPr>
        <a:solidFill>
          <a:srgbClr val="464646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8"/>
          <p:cNvSpPr txBox="1">
            <a:spLocks noGrp="1"/>
          </p:cNvSpPr>
          <p:nvPr>
            <p:ph type="body" idx="1"/>
          </p:nvPr>
        </p:nvSpPr>
        <p:spPr>
          <a:xfrm>
            <a:off x="442803" y="2103438"/>
            <a:ext cx="35280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58"/>
          <p:cNvSpPr txBox="1">
            <a:spLocks noGrp="1"/>
          </p:cNvSpPr>
          <p:nvPr>
            <p:ph type="title"/>
          </p:nvPr>
        </p:nvSpPr>
        <p:spPr>
          <a:xfrm>
            <a:off x="442802" y="432001"/>
            <a:ext cx="11303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288" name="Google Shape;288;p58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89" name="Google Shape;289;p58"/>
          <p:cNvSpPr txBox="1"/>
          <p:nvPr/>
        </p:nvSpPr>
        <p:spPr>
          <a:xfrm>
            <a:off x="442802" y="6492240"/>
            <a:ext cx="54723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5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hart Dark">
  <p:cSld name="Title and Chart Dark">
    <p:bg>
      <p:bgPr>
        <a:solidFill>
          <a:srgbClr val="464646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9"/>
          <p:cNvSpPr txBox="1">
            <a:spLocks noGrp="1"/>
          </p:cNvSpPr>
          <p:nvPr>
            <p:ph type="title"/>
          </p:nvPr>
        </p:nvSpPr>
        <p:spPr>
          <a:xfrm>
            <a:off x="442802" y="432001"/>
            <a:ext cx="11303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292" name="Google Shape;292;p59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93" name="Google Shape;293;p59"/>
          <p:cNvSpPr txBox="1"/>
          <p:nvPr/>
        </p:nvSpPr>
        <p:spPr>
          <a:xfrm>
            <a:off x="442802" y="6492240"/>
            <a:ext cx="54723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5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hart">
  <p:cSld name="One Column Char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0"/>
          <p:cNvSpPr txBox="1">
            <a:spLocks noGrp="1"/>
          </p:cNvSpPr>
          <p:nvPr>
            <p:ph type="body" idx="1"/>
          </p:nvPr>
        </p:nvSpPr>
        <p:spPr>
          <a:xfrm>
            <a:off x="442803" y="2103438"/>
            <a:ext cx="35280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60"/>
          <p:cNvSpPr txBox="1">
            <a:spLocks noGrp="1"/>
          </p:cNvSpPr>
          <p:nvPr>
            <p:ph type="title"/>
          </p:nvPr>
        </p:nvSpPr>
        <p:spPr>
          <a:xfrm>
            <a:off x="442802" y="432000"/>
            <a:ext cx="11303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297" name="Google Shape;297;p60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xt Boxes for Icons">
  <p:cSld name="Four Text Boxes for Ico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2"/>
          <p:cNvSpPr txBox="1">
            <a:spLocks noGrp="1"/>
          </p:cNvSpPr>
          <p:nvPr>
            <p:ph type="body" idx="1"/>
          </p:nvPr>
        </p:nvSpPr>
        <p:spPr>
          <a:xfrm>
            <a:off x="442802" y="3429000"/>
            <a:ext cx="25599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62"/>
          <p:cNvSpPr txBox="1">
            <a:spLocks noGrp="1"/>
          </p:cNvSpPr>
          <p:nvPr>
            <p:ph type="body" idx="2"/>
          </p:nvPr>
        </p:nvSpPr>
        <p:spPr>
          <a:xfrm>
            <a:off x="3358797" y="3429000"/>
            <a:ext cx="25599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Google Shape;306;p62"/>
          <p:cNvSpPr txBox="1">
            <a:spLocks noGrp="1"/>
          </p:cNvSpPr>
          <p:nvPr>
            <p:ph type="body" idx="3"/>
          </p:nvPr>
        </p:nvSpPr>
        <p:spPr>
          <a:xfrm>
            <a:off x="6274793" y="3429000"/>
            <a:ext cx="25599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2"/>
          <p:cNvSpPr txBox="1">
            <a:spLocks noGrp="1"/>
          </p:cNvSpPr>
          <p:nvPr>
            <p:ph type="body" idx="4"/>
          </p:nvPr>
        </p:nvSpPr>
        <p:spPr>
          <a:xfrm>
            <a:off x="9190789" y="3429000"/>
            <a:ext cx="25599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62"/>
          <p:cNvSpPr txBox="1">
            <a:spLocks noGrp="1"/>
          </p:cNvSpPr>
          <p:nvPr>
            <p:ph type="title"/>
          </p:nvPr>
        </p:nvSpPr>
        <p:spPr>
          <a:xfrm>
            <a:off x="442802" y="432000"/>
            <a:ext cx="11303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309" name="Google Shape;309;p62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am Images">
  <p:cSld name="Four Team Images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3"/>
          <p:cNvSpPr/>
          <p:nvPr/>
        </p:nvSpPr>
        <p:spPr>
          <a:xfrm>
            <a:off x="442801" y="2100263"/>
            <a:ext cx="1325700" cy="13287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63"/>
          <p:cNvSpPr/>
          <p:nvPr/>
        </p:nvSpPr>
        <p:spPr>
          <a:xfrm>
            <a:off x="3358797" y="2100263"/>
            <a:ext cx="1325700" cy="13287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63"/>
          <p:cNvSpPr/>
          <p:nvPr/>
        </p:nvSpPr>
        <p:spPr>
          <a:xfrm>
            <a:off x="6274792" y="2100263"/>
            <a:ext cx="1325700" cy="13287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3"/>
          <p:cNvSpPr/>
          <p:nvPr/>
        </p:nvSpPr>
        <p:spPr>
          <a:xfrm>
            <a:off x="9190789" y="2100263"/>
            <a:ext cx="1325700" cy="13287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63"/>
          <p:cNvSpPr txBox="1">
            <a:spLocks noGrp="1"/>
          </p:cNvSpPr>
          <p:nvPr>
            <p:ph type="body" idx="1"/>
          </p:nvPr>
        </p:nvSpPr>
        <p:spPr>
          <a:xfrm>
            <a:off x="442801" y="3657600"/>
            <a:ext cx="2559900" cy="25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63"/>
          <p:cNvSpPr txBox="1">
            <a:spLocks noGrp="1"/>
          </p:cNvSpPr>
          <p:nvPr>
            <p:ph type="body" idx="2"/>
          </p:nvPr>
        </p:nvSpPr>
        <p:spPr>
          <a:xfrm>
            <a:off x="3358797" y="3657600"/>
            <a:ext cx="2559900" cy="25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63"/>
          <p:cNvSpPr txBox="1">
            <a:spLocks noGrp="1"/>
          </p:cNvSpPr>
          <p:nvPr>
            <p:ph type="body" idx="3"/>
          </p:nvPr>
        </p:nvSpPr>
        <p:spPr>
          <a:xfrm>
            <a:off x="6274792" y="3657600"/>
            <a:ext cx="2559900" cy="25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63"/>
          <p:cNvSpPr txBox="1">
            <a:spLocks noGrp="1"/>
          </p:cNvSpPr>
          <p:nvPr>
            <p:ph type="body" idx="4"/>
          </p:nvPr>
        </p:nvSpPr>
        <p:spPr>
          <a:xfrm>
            <a:off x="9190789" y="3657600"/>
            <a:ext cx="2559900" cy="25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Google Shape;319;p63"/>
          <p:cNvSpPr txBox="1">
            <a:spLocks noGrp="1"/>
          </p:cNvSpPr>
          <p:nvPr>
            <p:ph type="title"/>
          </p:nvPr>
        </p:nvSpPr>
        <p:spPr>
          <a:xfrm>
            <a:off x="442802" y="432000"/>
            <a:ext cx="11303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320" name="Google Shape;320;p63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>
  <p:cSld name="Thank You Light"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4"/>
          <p:cNvSpPr/>
          <p:nvPr/>
        </p:nvSpPr>
        <p:spPr>
          <a:xfrm>
            <a:off x="0" y="4940854"/>
            <a:ext cx="12189000" cy="191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64"/>
          <p:cNvSpPr txBox="1">
            <a:spLocks noGrp="1"/>
          </p:cNvSpPr>
          <p:nvPr>
            <p:ph type="ctrTitle"/>
          </p:nvPr>
        </p:nvSpPr>
        <p:spPr>
          <a:xfrm>
            <a:off x="442803" y="428625"/>
            <a:ext cx="5472300" cy="2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Georgia"/>
              <a:buNone/>
              <a:defRPr sz="5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324" name="Google Shape;324;p64"/>
          <p:cNvSpPr/>
          <p:nvPr/>
        </p:nvSpPr>
        <p:spPr>
          <a:xfrm>
            <a:off x="5332666" y="0"/>
            <a:ext cx="68562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64"/>
          <p:cNvSpPr txBox="1">
            <a:spLocks noGrp="1"/>
          </p:cNvSpPr>
          <p:nvPr>
            <p:ph type="body" idx="1"/>
          </p:nvPr>
        </p:nvSpPr>
        <p:spPr>
          <a:xfrm>
            <a:off x="442801" y="5259600"/>
            <a:ext cx="11303100" cy="1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64"/>
          <p:cNvSpPr/>
          <p:nvPr/>
        </p:nvSpPr>
        <p:spPr>
          <a:xfrm>
            <a:off x="5332666" y="0"/>
            <a:ext cx="68562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64"/>
          <p:cNvSpPr txBox="1"/>
          <p:nvPr/>
        </p:nvSpPr>
        <p:spPr>
          <a:xfrm>
            <a:off x="442802" y="4400548"/>
            <a:ext cx="54723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Rose">
  <p:cSld name="Title Slide Logo Shape Rose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66"/>
          <p:cNvGrpSpPr/>
          <p:nvPr/>
        </p:nvGrpSpPr>
        <p:grpSpPr>
          <a:xfrm>
            <a:off x="0" y="0"/>
            <a:ext cx="8911428" cy="6858001"/>
            <a:chOff x="0" y="0"/>
            <a:chExt cx="8914102" cy="6858001"/>
          </a:xfrm>
        </p:grpSpPr>
        <p:sp>
          <p:nvSpPr>
            <p:cNvPr id="337" name="Google Shape;337;p66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939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8" name="Google Shape;338;p6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5" cy="13511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9" name="Google Shape;339;p66"/>
          <p:cNvSpPr txBox="1">
            <a:spLocks noGrp="1"/>
          </p:cNvSpPr>
          <p:nvPr>
            <p:ph type="ctrTitle"/>
          </p:nvPr>
        </p:nvSpPr>
        <p:spPr>
          <a:xfrm>
            <a:off x="442802" y="1009185"/>
            <a:ext cx="52575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Georgia"/>
              <a:buNone/>
              <a:defRPr sz="5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340" name="Google Shape;340;p66"/>
          <p:cNvSpPr txBox="1">
            <a:spLocks noGrp="1"/>
          </p:cNvSpPr>
          <p:nvPr>
            <p:ph type="subTitle" idx="1"/>
          </p:nvPr>
        </p:nvSpPr>
        <p:spPr>
          <a:xfrm>
            <a:off x="442803" y="3749040"/>
            <a:ext cx="5257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ontent - Subtitle">
  <p:cSld name="One Column Content - Subtitle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8"/>
          <p:cNvSpPr txBox="1">
            <a:spLocks noGrp="1"/>
          </p:cNvSpPr>
          <p:nvPr>
            <p:ph type="body" idx="1"/>
          </p:nvPr>
        </p:nvSpPr>
        <p:spPr>
          <a:xfrm>
            <a:off x="442803" y="2103438"/>
            <a:ext cx="35280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p68"/>
          <p:cNvSpPr txBox="1">
            <a:spLocks noGrp="1"/>
          </p:cNvSpPr>
          <p:nvPr>
            <p:ph type="title"/>
          </p:nvPr>
        </p:nvSpPr>
        <p:spPr>
          <a:xfrm>
            <a:off x="442802" y="430514"/>
            <a:ext cx="11303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349" name="Google Shape;349;p68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350" name="Google Shape;350;p68"/>
          <p:cNvSpPr txBox="1">
            <a:spLocks noGrp="1"/>
          </p:cNvSpPr>
          <p:nvPr>
            <p:ph type="subTitle" idx="2"/>
          </p:nvPr>
        </p:nvSpPr>
        <p:spPr>
          <a:xfrm>
            <a:off x="442801" y="933433"/>
            <a:ext cx="113031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Logo Shape Red">
  <p:cSld name="Title Slide Logo Shape Re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6"/>
          <p:cNvGrpSpPr/>
          <p:nvPr/>
        </p:nvGrpSpPr>
        <p:grpSpPr>
          <a:xfrm>
            <a:off x="0" y="0"/>
            <a:ext cx="8911428" cy="6858001"/>
            <a:chOff x="0" y="0"/>
            <a:chExt cx="8914102" cy="6858001"/>
          </a:xfrm>
        </p:grpSpPr>
        <p:sp>
          <p:nvSpPr>
            <p:cNvPr id="134" name="Google Shape;134;p26"/>
            <p:cNvSpPr/>
            <p:nvPr/>
          </p:nvSpPr>
          <p:spPr>
            <a:xfrm>
              <a:off x="0" y="0"/>
              <a:ext cx="8914102" cy="6858001"/>
            </a:xfrm>
            <a:custGeom>
              <a:avLst/>
              <a:gdLst/>
              <a:ahLst/>
              <a:cxnLst/>
              <a:rect l="l" t="t" r="r" b="b"/>
              <a:pathLst>
                <a:path w="8914102" h="6858001" extrusionOk="0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5" name="Google Shape;135;p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139" y="5330952"/>
              <a:ext cx="1636775" cy="13511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26"/>
          <p:cNvSpPr txBox="1">
            <a:spLocks noGrp="1"/>
          </p:cNvSpPr>
          <p:nvPr>
            <p:ph type="ctrTitle"/>
          </p:nvPr>
        </p:nvSpPr>
        <p:spPr>
          <a:xfrm>
            <a:off x="442802" y="1003610"/>
            <a:ext cx="5257500" cy="24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Georgia"/>
              <a:buNone/>
              <a:defRPr sz="5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ubTitle" idx="1"/>
          </p:nvPr>
        </p:nvSpPr>
        <p:spPr>
          <a:xfrm>
            <a:off x="442803" y="3749040"/>
            <a:ext cx="5257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Subtitle">
  <p:cSld name="Two Content - Subtitle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9"/>
          <p:cNvSpPr txBox="1">
            <a:spLocks noGrp="1"/>
          </p:cNvSpPr>
          <p:nvPr>
            <p:ph type="body" idx="1"/>
          </p:nvPr>
        </p:nvSpPr>
        <p:spPr>
          <a:xfrm>
            <a:off x="442802" y="2103438"/>
            <a:ext cx="54723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Google Shape;353;p69"/>
          <p:cNvSpPr txBox="1">
            <a:spLocks noGrp="1"/>
          </p:cNvSpPr>
          <p:nvPr>
            <p:ph type="body" idx="2"/>
          </p:nvPr>
        </p:nvSpPr>
        <p:spPr>
          <a:xfrm>
            <a:off x="6273818" y="2103437"/>
            <a:ext cx="54723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69"/>
          <p:cNvSpPr txBox="1">
            <a:spLocks noGrp="1"/>
          </p:cNvSpPr>
          <p:nvPr>
            <p:ph type="title"/>
          </p:nvPr>
        </p:nvSpPr>
        <p:spPr>
          <a:xfrm>
            <a:off x="442802" y="430514"/>
            <a:ext cx="11303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355" name="Google Shape;355;p69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356" name="Google Shape;356;p69"/>
          <p:cNvSpPr txBox="1">
            <a:spLocks noGrp="1"/>
          </p:cNvSpPr>
          <p:nvPr>
            <p:ph type="subTitle" idx="3"/>
          </p:nvPr>
        </p:nvSpPr>
        <p:spPr>
          <a:xfrm>
            <a:off x="442801" y="933433"/>
            <a:ext cx="113031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- Subtitle">
  <p:cSld name="Content and Image - Subtitle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0"/>
          <p:cNvSpPr/>
          <p:nvPr/>
        </p:nvSpPr>
        <p:spPr>
          <a:xfrm>
            <a:off x="6094475" y="0"/>
            <a:ext cx="60945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70"/>
          <p:cNvSpPr txBox="1">
            <a:spLocks noGrp="1"/>
          </p:cNvSpPr>
          <p:nvPr>
            <p:ph type="body" idx="1"/>
          </p:nvPr>
        </p:nvSpPr>
        <p:spPr>
          <a:xfrm>
            <a:off x="442802" y="2103438"/>
            <a:ext cx="53166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0" name="Google Shape;360;p70"/>
          <p:cNvSpPr txBox="1">
            <a:spLocks noGrp="1"/>
          </p:cNvSpPr>
          <p:nvPr>
            <p:ph type="title"/>
          </p:nvPr>
        </p:nvSpPr>
        <p:spPr>
          <a:xfrm>
            <a:off x="442803" y="430514"/>
            <a:ext cx="5316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361" name="Google Shape;361;p70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362" name="Google Shape;362;p70"/>
          <p:cNvSpPr txBox="1">
            <a:spLocks noGrp="1"/>
          </p:cNvSpPr>
          <p:nvPr>
            <p:ph type="subTitle" idx="2"/>
          </p:nvPr>
        </p:nvSpPr>
        <p:spPr>
          <a:xfrm>
            <a:off x="442801" y="933433"/>
            <a:ext cx="53166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- Subtitle">
  <p:cSld name="Three Content - Subtitle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1"/>
          <p:cNvSpPr txBox="1">
            <a:spLocks noGrp="1"/>
          </p:cNvSpPr>
          <p:nvPr>
            <p:ph type="body" idx="1"/>
          </p:nvPr>
        </p:nvSpPr>
        <p:spPr>
          <a:xfrm>
            <a:off x="442802" y="2103439"/>
            <a:ext cx="35280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71"/>
          <p:cNvSpPr txBox="1">
            <a:spLocks noGrp="1"/>
          </p:cNvSpPr>
          <p:nvPr>
            <p:ph type="body" idx="2"/>
          </p:nvPr>
        </p:nvSpPr>
        <p:spPr>
          <a:xfrm>
            <a:off x="4331204" y="2103439"/>
            <a:ext cx="35280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Google Shape;366;p71"/>
          <p:cNvSpPr txBox="1">
            <a:spLocks noGrp="1"/>
          </p:cNvSpPr>
          <p:nvPr>
            <p:ph type="body" idx="3"/>
          </p:nvPr>
        </p:nvSpPr>
        <p:spPr>
          <a:xfrm>
            <a:off x="8218019" y="2103439"/>
            <a:ext cx="35280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Google Shape;367;p71"/>
          <p:cNvSpPr txBox="1">
            <a:spLocks noGrp="1"/>
          </p:cNvSpPr>
          <p:nvPr>
            <p:ph type="title"/>
          </p:nvPr>
        </p:nvSpPr>
        <p:spPr>
          <a:xfrm>
            <a:off x="442802" y="430514"/>
            <a:ext cx="11303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368" name="Google Shape;368;p71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369" name="Google Shape;369;p71"/>
          <p:cNvSpPr txBox="1">
            <a:spLocks noGrp="1"/>
          </p:cNvSpPr>
          <p:nvPr>
            <p:ph type="subTitle" idx="4"/>
          </p:nvPr>
        </p:nvSpPr>
        <p:spPr>
          <a:xfrm>
            <a:off x="442801" y="933433"/>
            <a:ext cx="113031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 - Subtitle">
  <p:cSld name="Four Content - Subtitle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2"/>
          <p:cNvSpPr txBox="1">
            <a:spLocks noGrp="1"/>
          </p:cNvSpPr>
          <p:nvPr>
            <p:ph type="body" idx="1"/>
          </p:nvPr>
        </p:nvSpPr>
        <p:spPr>
          <a:xfrm>
            <a:off x="442802" y="2103438"/>
            <a:ext cx="25554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Google Shape;372;p72"/>
          <p:cNvSpPr txBox="1">
            <a:spLocks noGrp="1"/>
          </p:cNvSpPr>
          <p:nvPr>
            <p:ph type="body" idx="2"/>
          </p:nvPr>
        </p:nvSpPr>
        <p:spPr>
          <a:xfrm>
            <a:off x="3359772" y="2103438"/>
            <a:ext cx="25554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72"/>
          <p:cNvSpPr txBox="1">
            <a:spLocks noGrp="1"/>
          </p:cNvSpPr>
          <p:nvPr>
            <p:ph type="body" idx="3"/>
          </p:nvPr>
        </p:nvSpPr>
        <p:spPr>
          <a:xfrm>
            <a:off x="6273818" y="2103438"/>
            <a:ext cx="25554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4" name="Google Shape;374;p72"/>
          <p:cNvSpPr txBox="1">
            <a:spLocks noGrp="1"/>
          </p:cNvSpPr>
          <p:nvPr>
            <p:ph type="body" idx="4"/>
          </p:nvPr>
        </p:nvSpPr>
        <p:spPr>
          <a:xfrm>
            <a:off x="9187864" y="2103438"/>
            <a:ext cx="25554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5" name="Google Shape;375;p72"/>
          <p:cNvSpPr txBox="1">
            <a:spLocks noGrp="1"/>
          </p:cNvSpPr>
          <p:nvPr>
            <p:ph type="title"/>
          </p:nvPr>
        </p:nvSpPr>
        <p:spPr>
          <a:xfrm>
            <a:off x="442802" y="430514"/>
            <a:ext cx="11303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376" name="Google Shape;376;p72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377" name="Google Shape;377;p72"/>
          <p:cNvSpPr txBox="1">
            <a:spLocks noGrp="1"/>
          </p:cNvSpPr>
          <p:nvPr>
            <p:ph type="subTitle" idx="5"/>
          </p:nvPr>
        </p:nvSpPr>
        <p:spPr>
          <a:xfrm>
            <a:off x="442801" y="933433"/>
            <a:ext cx="113031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 - Subtitle">
  <p:cSld name="Three Images - Subtitle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4"/>
          <p:cNvSpPr/>
          <p:nvPr/>
        </p:nvSpPr>
        <p:spPr>
          <a:xfrm>
            <a:off x="442800" y="2100263"/>
            <a:ext cx="3528000" cy="30177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74"/>
          <p:cNvSpPr/>
          <p:nvPr/>
        </p:nvSpPr>
        <p:spPr>
          <a:xfrm>
            <a:off x="4330409" y="2100263"/>
            <a:ext cx="3528000" cy="30177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74"/>
          <p:cNvSpPr/>
          <p:nvPr/>
        </p:nvSpPr>
        <p:spPr>
          <a:xfrm>
            <a:off x="8218019" y="2100263"/>
            <a:ext cx="3528000" cy="30177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74"/>
          <p:cNvSpPr txBox="1">
            <a:spLocks noGrp="1"/>
          </p:cNvSpPr>
          <p:nvPr>
            <p:ph type="body" idx="1"/>
          </p:nvPr>
        </p:nvSpPr>
        <p:spPr>
          <a:xfrm>
            <a:off x="442802" y="5280025"/>
            <a:ext cx="35280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2" name="Google Shape;392;p74"/>
          <p:cNvSpPr txBox="1">
            <a:spLocks noGrp="1"/>
          </p:cNvSpPr>
          <p:nvPr>
            <p:ph type="body" idx="2"/>
          </p:nvPr>
        </p:nvSpPr>
        <p:spPr>
          <a:xfrm>
            <a:off x="4330411" y="5280025"/>
            <a:ext cx="35280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Google Shape;393;p74"/>
          <p:cNvSpPr txBox="1">
            <a:spLocks noGrp="1"/>
          </p:cNvSpPr>
          <p:nvPr>
            <p:ph type="body" idx="3"/>
          </p:nvPr>
        </p:nvSpPr>
        <p:spPr>
          <a:xfrm>
            <a:off x="8218019" y="5280025"/>
            <a:ext cx="35280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4" name="Google Shape;394;p74"/>
          <p:cNvSpPr txBox="1">
            <a:spLocks noGrp="1"/>
          </p:cNvSpPr>
          <p:nvPr>
            <p:ph type="title"/>
          </p:nvPr>
        </p:nvSpPr>
        <p:spPr>
          <a:xfrm>
            <a:off x="442802" y="430514"/>
            <a:ext cx="11303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395" name="Google Shape;395;p74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396" name="Google Shape;396;p74"/>
          <p:cNvSpPr txBox="1">
            <a:spLocks noGrp="1"/>
          </p:cNvSpPr>
          <p:nvPr>
            <p:ph type="subTitle" idx="4"/>
          </p:nvPr>
        </p:nvSpPr>
        <p:spPr>
          <a:xfrm>
            <a:off x="442801" y="933433"/>
            <a:ext cx="113031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xt Boxes for Icons - Subtitle">
  <p:cSld name="Four Text Boxes for Icons - Subtitle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5"/>
          <p:cNvSpPr txBox="1">
            <a:spLocks noGrp="1"/>
          </p:cNvSpPr>
          <p:nvPr>
            <p:ph type="body" idx="1"/>
          </p:nvPr>
        </p:nvSpPr>
        <p:spPr>
          <a:xfrm>
            <a:off x="442802" y="3429000"/>
            <a:ext cx="25599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Google Shape;399;p75"/>
          <p:cNvSpPr txBox="1">
            <a:spLocks noGrp="1"/>
          </p:cNvSpPr>
          <p:nvPr>
            <p:ph type="body" idx="2"/>
          </p:nvPr>
        </p:nvSpPr>
        <p:spPr>
          <a:xfrm>
            <a:off x="3357358" y="3429000"/>
            <a:ext cx="25599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0" name="Google Shape;400;p75"/>
          <p:cNvSpPr txBox="1">
            <a:spLocks noGrp="1"/>
          </p:cNvSpPr>
          <p:nvPr>
            <p:ph type="body" idx="3"/>
          </p:nvPr>
        </p:nvSpPr>
        <p:spPr>
          <a:xfrm>
            <a:off x="6271913" y="3429000"/>
            <a:ext cx="25599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1" name="Google Shape;401;p75"/>
          <p:cNvSpPr txBox="1">
            <a:spLocks noGrp="1"/>
          </p:cNvSpPr>
          <p:nvPr>
            <p:ph type="body" idx="4"/>
          </p:nvPr>
        </p:nvSpPr>
        <p:spPr>
          <a:xfrm>
            <a:off x="9186468" y="3429000"/>
            <a:ext cx="25599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2" name="Google Shape;402;p75"/>
          <p:cNvSpPr txBox="1">
            <a:spLocks noGrp="1"/>
          </p:cNvSpPr>
          <p:nvPr>
            <p:ph type="title"/>
          </p:nvPr>
        </p:nvSpPr>
        <p:spPr>
          <a:xfrm>
            <a:off x="442802" y="430514"/>
            <a:ext cx="11303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403" name="Google Shape;403;p75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404" name="Google Shape;404;p75"/>
          <p:cNvSpPr txBox="1">
            <a:spLocks noGrp="1"/>
          </p:cNvSpPr>
          <p:nvPr>
            <p:ph type="subTitle" idx="5"/>
          </p:nvPr>
        </p:nvSpPr>
        <p:spPr>
          <a:xfrm>
            <a:off x="442801" y="933433"/>
            <a:ext cx="113031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 Manual">
  <p:cSld name="Section Header Rose Manual">
    <p:bg>
      <p:bgPr>
        <a:solidFill>
          <a:srgbClr val="D93954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8"/>
          <p:cNvSpPr txBox="1">
            <a:spLocks noGrp="1"/>
          </p:cNvSpPr>
          <p:nvPr>
            <p:ph type="title"/>
          </p:nvPr>
        </p:nvSpPr>
        <p:spPr>
          <a:xfrm>
            <a:off x="442802" y="428625"/>
            <a:ext cx="1374600" cy="19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C95D-C179-4E39-A8C2-86A2FE61764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9878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7BE05C2C-EDFA-4DD6-9A41-AA3DEAF8E260}" type="datetimeFigureOut">
              <a:rPr lang="en-IN" smtClean="0"/>
              <a:t>04-05-2021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C95D-C179-4E39-A8C2-86A2FE61764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804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Split">
  <p:cSld name="Title Slide Spli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5332666" y="0"/>
            <a:ext cx="6856200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442803" y="750888"/>
            <a:ext cx="4674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1"/>
          </p:nvPr>
        </p:nvSpPr>
        <p:spPr>
          <a:xfrm>
            <a:off x="442802" y="3959352"/>
            <a:ext cx="46740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8"/>
          <p:cNvSpPr/>
          <p:nvPr/>
        </p:nvSpPr>
        <p:spPr>
          <a:xfrm>
            <a:off x="5332666" y="0"/>
            <a:ext cx="68562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8"/>
          <p:cNvSpPr/>
          <p:nvPr/>
        </p:nvSpPr>
        <p:spPr>
          <a:xfrm>
            <a:off x="5332666" y="0"/>
            <a:ext cx="68562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93" y="5330952"/>
            <a:ext cx="1636367" cy="1350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Orange">
  <p:cSld name="Section Header Orange">
    <p:bg>
      <p:bgPr>
        <a:solidFill>
          <a:srgbClr val="D04A0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4950174" y="2103438"/>
            <a:ext cx="4935600" cy="2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subTitle" idx="1"/>
          </p:nvPr>
        </p:nvSpPr>
        <p:spPr>
          <a:xfrm>
            <a:off x="442801" y="0"/>
            <a:ext cx="4343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ed">
  <p:cSld name="Section Header Red">
    <p:bg>
      <p:bgPr>
        <a:solidFill>
          <a:srgbClr val="E0301E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4950174" y="2103438"/>
            <a:ext cx="4935600" cy="2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subTitle" idx="1"/>
          </p:nvPr>
        </p:nvSpPr>
        <p:spPr>
          <a:xfrm>
            <a:off x="442801" y="0"/>
            <a:ext cx="4343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100"/>
              <a:buFont typeface="Arial"/>
              <a:buNone/>
              <a:defRPr sz="6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Orange Manual">
  <p:cSld name="Section Header Orange Manual">
    <p:bg>
      <p:bgPr>
        <a:solidFill>
          <a:srgbClr val="D04A0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442802" y="428625"/>
            <a:ext cx="1374600" cy="19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ed Manual">
  <p:cSld name="Section Header Red Manual">
    <p:bg>
      <p:bgPr>
        <a:solidFill>
          <a:srgbClr val="E0301E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442802" y="428625"/>
            <a:ext cx="1374600" cy="19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ey Manual">
  <p:cSld name="Section Header Grey Manual">
    <p:bg>
      <p:bgPr>
        <a:solidFill>
          <a:srgbClr val="464646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>
            <a:spLocks noGrp="1"/>
          </p:cNvSpPr>
          <p:nvPr>
            <p:ph type="title"/>
          </p:nvPr>
        </p:nvSpPr>
        <p:spPr>
          <a:xfrm>
            <a:off x="442802" y="428625"/>
            <a:ext cx="1374600" cy="19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A35ED6E-BC3C-4C95-A679-D4D5D8857F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2093982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2" imgW="421" imgH="423" progId="TCLayout.ActiveDocument.1">
                  <p:embed/>
                </p:oleObj>
              </mc:Choice>
              <mc:Fallback>
                <p:oleObj name="think-cell Slide" r:id="rId42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42802" y="432001"/>
            <a:ext cx="11303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42802" y="2103438"/>
            <a:ext cx="113031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216433" y="6492240"/>
            <a:ext cx="3529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71" r:id="rId3"/>
    <p:sldLayoutId id="2147483673" r:id="rId4"/>
    <p:sldLayoutId id="2147483675" r:id="rId5"/>
    <p:sldLayoutId id="2147483676" r:id="rId6"/>
    <p:sldLayoutId id="2147483678" r:id="rId7"/>
    <p:sldLayoutId id="2147483679" r:id="rId8"/>
    <p:sldLayoutId id="2147483680" r:id="rId9"/>
    <p:sldLayoutId id="2147483683" r:id="rId10"/>
    <p:sldLayoutId id="2147483684" r:id="rId11"/>
    <p:sldLayoutId id="2147483686" r:id="rId12"/>
    <p:sldLayoutId id="2147483687" r:id="rId13"/>
    <p:sldLayoutId id="2147483688" r:id="rId14"/>
    <p:sldLayoutId id="2147483693" r:id="rId15"/>
    <p:sldLayoutId id="2147483695" r:id="rId16"/>
    <p:sldLayoutId id="2147483697" r:id="rId17"/>
    <p:sldLayoutId id="2147483698" r:id="rId18"/>
    <p:sldLayoutId id="2147483699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7" r:id="rId25"/>
    <p:sldLayoutId id="2147483708" r:id="rId26"/>
    <p:sldLayoutId id="2147483709" r:id="rId27"/>
    <p:sldLayoutId id="2147483711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9" r:id="rId34"/>
    <p:sldLayoutId id="2147483720" r:id="rId35"/>
    <p:sldLayoutId id="2147483723" r:id="rId36"/>
    <p:sldLayoutId id="2147483880" r:id="rId37"/>
    <p:sldLayoutId id="2147483881" r:id="rId3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pos="279">
          <p15:clr>
            <a:srgbClr val="F26B43"/>
          </p15:clr>
        </p15:guide>
        <p15:guide id="3" pos="7399">
          <p15:clr>
            <a:srgbClr val="F26B43"/>
          </p15:clr>
        </p15:guide>
        <p15:guide id="4" pos="3952">
          <p15:clr>
            <a:srgbClr val="F26B43"/>
          </p15:clr>
        </p15:guide>
        <p15:guide id="5" pos="3726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2725">
          <p15:clr>
            <a:srgbClr val="F26B43"/>
          </p15:clr>
        </p15:guide>
        <p15:guide id="8" pos="2501">
          <p15:clr>
            <a:srgbClr val="F26B43"/>
          </p15:clr>
        </p15:guide>
        <p15:guide id="9" pos="4951">
          <p15:clr>
            <a:srgbClr val="F26B43"/>
          </p15:clr>
        </p15:guide>
        <p15:guide id="10" pos="5176">
          <p15:clr>
            <a:srgbClr val="F26B43"/>
          </p15:clr>
        </p15:guide>
        <p15:guide id="11" orient="horz" pos="2160">
          <p15:clr>
            <a:srgbClr val="F26B43"/>
          </p15:clr>
        </p15:guide>
        <p15:guide id="12" orient="horz" pos="1325">
          <p15:clr>
            <a:srgbClr val="F26B43"/>
          </p15:clr>
        </p15:guide>
        <p15:guide id="13" orient="horz" pos="1146">
          <p15:clr>
            <a:srgbClr val="F26B43"/>
          </p15:clr>
        </p15:guide>
        <p15:guide id="14" orient="horz" pos="2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CB4-A5E2-4409-ABD1-0A46F92E31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E24439-8B16-403A-BC2B-A6944A996BC5}"/>
              </a:ext>
            </a:extLst>
          </p:cNvPr>
          <p:cNvSpPr txBox="1">
            <a:spLocks/>
          </p:cNvSpPr>
          <p:nvPr/>
        </p:nvSpPr>
        <p:spPr>
          <a:xfrm>
            <a:off x="442801" y="428625"/>
            <a:ext cx="74166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/>
              <a:t>Conversion of Existing Nitrogen Plants for Medical Oxygen Generation</a:t>
            </a:r>
          </a:p>
          <a:p>
            <a:endParaRPr lang="en-US" sz="5400" dirty="0"/>
          </a:p>
          <a:p>
            <a:endParaRPr lang="en-US" sz="5400" dirty="0"/>
          </a:p>
          <a:p>
            <a:r>
              <a:rPr lang="en-US" sz="2400" dirty="0"/>
              <a:t>04 May, 2021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3044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EC04C1D-43DA-4A71-8295-C8E7B453F44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EC04C1D-43DA-4A71-8295-C8E7B453F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0" name="Google Shape;2280;p336"/>
          <p:cNvSpPr txBox="1">
            <a:spLocks noGrp="1"/>
          </p:cNvSpPr>
          <p:nvPr>
            <p:ph type="title"/>
          </p:nvPr>
        </p:nvSpPr>
        <p:spPr>
          <a:xfrm>
            <a:off x="442802" y="432000"/>
            <a:ext cx="11303100" cy="818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Industries having capacity to generate oxygen for medical use (5/5)</a:t>
            </a:r>
          </a:p>
        </p:txBody>
      </p:sp>
      <p:sp>
        <p:nvSpPr>
          <p:cNvPr id="2296" name="Google Shape;2296;p3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356914-9CE5-4182-A23B-79F22E677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5731"/>
              </p:ext>
            </p:extLst>
          </p:nvPr>
        </p:nvGraphicFramePr>
        <p:xfrm>
          <a:off x="442857" y="1355101"/>
          <a:ext cx="11302991" cy="5075543"/>
        </p:xfrm>
        <a:graphic>
          <a:graphicData uri="http://schemas.openxmlformats.org/drawingml/2006/table">
            <a:tbl>
              <a:tblPr>
                <a:tableStyleId>{F399ACE4-9ECF-4319-A5D4-71F7C3B7365D}</a:tableStyleId>
              </a:tblPr>
              <a:tblGrid>
                <a:gridCol w="484357">
                  <a:extLst>
                    <a:ext uri="{9D8B030D-6E8A-4147-A177-3AD203B41FA5}">
                      <a16:colId xmlns:a16="http://schemas.microsoft.com/office/drawing/2014/main" val="1372729771"/>
                    </a:ext>
                  </a:extLst>
                </a:gridCol>
                <a:gridCol w="1456222">
                  <a:extLst>
                    <a:ext uri="{9D8B030D-6E8A-4147-A177-3AD203B41FA5}">
                      <a16:colId xmlns:a16="http://schemas.microsoft.com/office/drawing/2014/main" val="3453221946"/>
                    </a:ext>
                  </a:extLst>
                </a:gridCol>
                <a:gridCol w="1499016">
                  <a:extLst>
                    <a:ext uri="{9D8B030D-6E8A-4147-A177-3AD203B41FA5}">
                      <a16:colId xmlns:a16="http://schemas.microsoft.com/office/drawing/2014/main" val="3010319627"/>
                    </a:ext>
                  </a:extLst>
                </a:gridCol>
                <a:gridCol w="1319135">
                  <a:extLst>
                    <a:ext uri="{9D8B030D-6E8A-4147-A177-3AD203B41FA5}">
                      <a16:colId xmlns:a16="http://schemas.microsoft.com/office/drawing/2014/main" val="2156099663"/>
                    </a:ext>
                  </a:extLst>
                </a:gridCol>
                <a:gridCol w="1978702">
                  <a:extLst>
                    <a:ext uri="{9D8B030D-6E8A-4147-A177-3AD203B41FA5}">
                      <a16:colId xmlns:a16="http://schemas.microsoft.com/office/drawing/2014/main" val="1526155803"/>
                    </a:ext>
                  </a:extLst>
                </a:gridCol>
                <a:gridCol w="1558977">
                  <a:extLst>
                    <a:ext uri="{9D8B030D-6E8A-4147-A177-3AD203B41FA5}">
                      <a16:colId xmlns:a16="http://schemas.microsoft.com/office/drawing/2014/main" val="2800567019"/>
                    </a:ext>
                  </a:extLst>
                </a:gridCol>
                <a:gridCol w="3006582">
                  <a:extLst>
                    <a:ext uri="{9D8B030D-6E8A-4147-A177-3AD203B41FA5}">
                      <a16:colId xmlns:a16="http://schemas.microsoft.com/office/drawing/2014/main" val="3257932093"/>
                    </a:ext>
                  </a:extLst>
                </a:gridCol>
              </a:tblGrid>
              <a:tr h="257886">
                <a:tc gridSpan="7">
                  <a:txBody>
                    <a:bodyPr/>
                    <a:lstStyle/>
                    <a:p>
                      <a:pPr rtl="0" fontAlgn="ctr"/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B. Plants that can produce oxygen on-site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96879"/>
                  </a:ext>
                </a:extLst>
              </a:tr>
              <a:tr h="264911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Sr. No.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Company / Plant Name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District/ State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Capacity of N2 Plant (Nm3/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Potential O2 generation capacity (TPD)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Zeolite Requirement (tons)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Remarks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3634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Raichem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Medicare Pvt. Ltd.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Raichur, Karnataka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Plant Installation: In progress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ZMS Procurement: In progress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680189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Orchid Pharma Limited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Chennai, Tamilnadu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Plant Installation: In discussion with OEMs/ vendors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ZMS Procurement: In discussion with OEMs/ vendors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389315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Jindal Saw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Bhilwara, Rajasthan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In discussion with OEMs/ vendors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898010"/>
                  </a:ext>
                </a:extLst>
              </a:tr>
              <a:tr h="31402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(B)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831536"/>
                  </a:ext>
                </a:extLst>
              </a:tr>
              <a:tr h="209862"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415666"/>
                  </a:ext>
                </a:extLst>
              </a:tr>
              <a:tr h="344774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C. Plants having surplus oxygen which can be filled in cylinders and used for medical purpose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0968824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42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Chennai Petroleum Corporation Ltd. (Formerly Madras Refineries Ltd.)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Chennai, Tamil Nadu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High Pressure Compressor to be procured and PESO clearance required</a:t>
                      </a:r>
                    </a:p>
                  </a:txBody>
                  <a:tcPr marR="285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9874603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43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Tamil Nadu Newsprint and Papers Limited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Karur, Tamil Nadu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High Pressure Compressor to be procured and PESO clearance required</a:t>
                      </a:r>
                    </a:p>
                  </a:txBody>
                  <a:tcPr marR="285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1082272"/>
                  </a:ext>
                </a:extLst>
              </a:tr>
              <a:tr h="304308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(C)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23463"/>
                  </a:ext>
                </a:extLst>
              </a:tr>
              <a:tr h="304308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(A, B and 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4,090.0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000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98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EC04C1D-43DA-4A71-8295-C8E7B453F44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EC04C1D-43DA-4A71-8295-C8E7B453F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0" name="Google Shape;2280;p336"/>
          <p:cNvSpPr txBox="1">
            <a:spLocks noGrp="1"/>
          </p:cNvSpPr>
          <p:nvPr>
            <p:ph type="title"/>
          </p:nvPr>
        </p:nvSpPr>
        <p:spPr>
          <a:xfrm>
            <a:off x="442802" y="432000"/>
            <a:ext cx="11303100" cy="818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Summary of industries identified for generating oxygen for medical use by converting nitrogen plants</a:t>
            </a:r>
          </a:p>
        </p:txBody>
      </p:sp>
      <p:sp>
        <p:nvSpPr>
          <p:cNvPr id="2296" name="Google Shape;2296;p3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356914-9CE5-4182-A23B-79F22E677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35340"/>
              </p:ext>
            </p:extLst>
          </p:nvPr>
        </p:nvGraphicFramePr>
        <p:xfrm>
          <a:off x="259493" y="1834789"/>
          <a:ext cx="11486410" cy="3896685"/>
        </p:xfrm>
        <a:graphic>
          <a:graphicData uri="http://schemas.openxmlformats.org/drawingml/2006/table">
            <a:tbl>
              <a:tblPr>
                <a:tableStyleId>{F399ACE4-9ECF-4319-A5D4-71F7C3B7365D}</a:tableStyleId>
              </a:tblPr>
              <a:tblGrid>
                <a:gridCol w="3039556">
                  <a:extLst>
                    <a:ext uri="{9D8B030D-6E8A-4147-A177-3AD203B41FA5}">
                      <a16:colId xmlns:a16="http://schemas.microsoft.com/office/drawing/2014/main" val="1372729771"/>
                    </a:ext>
                  </a:extLst>
                </a:gridCol>
                <a:gridCol w="2999807">
                  <a:extLst>
                    <a:ext uri="{9D8B030D-6E8A-4147-A177-3AD203B41FA5}">
                      <a16:colId xmlns:a16="http://schemas.microsoft.com/office/drawing/2014/main" val="1176566598"/>
                    </a:ext>
                  </a:extLst>
                </a:gridCol>
                <a:gridCol w="2985735">
                  <a:extLst>
                    <a:ext uri="{9D8B030D-6E8A-4147-A177-3AD203B41FA5}">
                      <a16:colId xmlns:a16="http://schemas.microsoft.com/office/drawing/2014/main" val="3997960983"/>
                    </a:ext>
                  </a:extLst>
                </a:gridCol>
                <a:gridCol w="2461312">
                  <a:extLst>
                    <a:ext uri="{9D8B030D-6E8A-4147-A177-3AD203B41FA5}">
                      <a16:colId xmlns:a16="http://schemas.microsoft.com/office/drawing/2014/main" val="3195955234"/>
                    </a:ext>
                  </a:extLst>
                </a:gridCol>
              </a:tblGrid>
              <a:tr h="598470"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No. of Plants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Capacity of N2 Plant (Nm3/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Potential O2 generation capacity (TPD)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Zeolite Requirement (tons)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55663"/>
                  </a:ext>
                </a:extLst>
              </a:tr>
              <a:tr h="38607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A. Plants that can be shifted to nearby hospitals</a:t>
                      </a:r>
                      <a:endParaRPr lang="en-US" sz="1800" b="1" i="0" u="none" strike="noStrike" cap="none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22586"/>
                  </a:ext>
                </a:extLst>
              </a:tr>
              <a:tr h="386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199227"/>
                  </a:ext>
                </a:extLst>
              </a:tr>
              <a:tr h="386072">
                <a:tc gridSpan="4">
                  <a:txBody>
                    <a:bodyPr/>
                    <a:lstStyle/>
                    <a:p>
                      <a:pPr rtl="0" fontAlgn="ctr"/>
                      <a:r>
                        <a:rPr lang="en-US" sz="18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B. Plants that can produce oxygen on-site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096879"/>
                  </a:ext>
                </a:extLst>
              </a:tr>
              <a:tr h="386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831536"/>
                  </a:ext>
                </a:extLst>
              </a:tr>
              <a:tr h="386072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C. Plants that can produce oxygen on-site and has surplus oxygen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968824"/>
                  </a:ext>
                </a:extLst>
              </a:tr>
              <a:tr h="386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23463"/>
                  </a:ext>
                </a:extLst>
              </a:tr>
              <a:tr h="541837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(A+B+C)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457591"/>
                  </a:ext>
                </a:extLst>
              </a:tr>
              <a:tr h="398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000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79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263" y="228660"/>
            <a:ext cx="11648970" cy="547714"/>
          </a:xfrm>
        </p:spPr>
        <p:txBody>
          <a:bodyPr/>
          <a:lstStyle/>
          <a:p>
            <a:pPr algn="ctr"/>
            <a:r>
              <a:rPr lang="en-US" b="1" dirty="0">
                <a:latin typeface="+mj-lt"/>
              </a:rPr>
              <a:t>Cost of conversion of N</a:t>
            </a:r>
            <a:r>
              <a:rPr lang="en-US" b="1" baseline="-25000" dirty="0">
                <a:latin typeface="+mj-lt"/>
              </a:rPr>
              <a:t>2</a:t>
            </a:r>
            <a:r>
              <a:rPr lang="en-US" b="1" dirty="0">
                <a:latin typeface="+mj-lt"/>
              </a:rPr>
              <a:t> plants to O</a:t>
            </a:r>
            <a:r>
              <a:rPr lang="en-US" b="1" baseline="-25000" dirty="0">
                <a:latin typeface="+mj-lt"/>
              </a:rPr>
              <a:t>2</a:t>
            </a:r>
            <a:r>
              <a:rPr lang="en-US" b="1" dirty="0">
                <a:latin typeface="+mj-lt"/>
              </a:rPr>
              <a:t> plants </a:t>
            </a:r>
            <a:r>
              <a:rPr lang="en-US" sz="1800" b="1" dirty="0">
                <a:latin typeface="+mj-lt"/>
              </a:rPr>
              <a:t>(source: UPL Ltd.)</a:t>
            </a:r>
            <a:endParaRPr lang="en-IN" sz="1800" b="1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+mj-lt"/>
              </a:rPr>
              <a:t>12</a:t>
            </a:fld>
            <a:endParaRPr lang="en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77372" y="1083387"/>
          <a:ext cx="11395166" cy="5669280"/>
        </p:xfrm>
        <a:graphic>
          <a:graphicData uri="http://schemas.openxmlformats.org/drawingml/2006/table">
            <a:tbl>
              <a:tblPr firstRow="1" bandRow="1">
                <a:tableStyleId>{F399ACE4-9ECF-4319-A5D4-71F7C3B7365D}</a:tableStyleId>
              </a:tblPr>
              <a:tblGrid>
                <a:gridCol w="110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9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8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100" b="1" dirty="0"/>
                        <a:t>Sl. No.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Description 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50</a:t>
                      </a:r>
                      <a:r>
                        <a:rPr lang="en-US" sz="2100" b="1" baseline="0" dirty="0"/>
                        <a:t> </a:t>
                      </a:r>
                      <a:r>
                        <a:rPr lang="en-US" sz="2100" b="1" dirty="0"/>
                        <a:t>Nm</a:t>
                      </a:r>
                      <a:r>
                        <a:rPr lang="en-US" sz="2100" b="1" baseline="30000" dirty="0"/>
                        <a:t>3</a:t>
                      </a:r>
                      <a:r>
                        <a:rPr lang="en-US" sz="2100" b="1" baseline="0" dirty="0"/>
                        <a:t>/hr </a:t>
                      </a:r>
                      <a:br>
                        <a:rPr lang="en-US" sz="2100" b="1" baseline="0" dirty="0"/>
                      </a:br>
                      <a:r>
                        <a:rPr lang="en-US" sz="2100" b="1" baseline="0" dirty="0"/>
                        <a:t>N</a:t>
                      </a:r>
                      <a:r>
                        <a:rPr lang="en-US" sz="2100" b="1" baseline="-25000" dirty="0"/>
                        <a:t>2 </a:t>
                      </a:r>
                      <a:r>
                        <a:rPr lang="en-US" sz="2100" b="1" baseline="0" dirty="0"/>
                        <a:t>capacity plant</a:t>
                      </a:r>
                      <a:endParaRPr lang="en-IN" sz="21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200 Nm</a:t>
                      </a:r>
                      <a:r>
                        <a:rPr lang="en-US" sz="2100" b="1" baseline="30000" dirty="0"/>
                        <a:t>3</a:t>
                      </a:r>
                      <a:r>
                        <a:rPr lang="en-US" sz="2100" b="1" baseline="0" dirty="0"/>
                        <a:t>/hr </a:t>
                      </a:r>
                    </a:p>
                    <a:p>
                      <a:pPr algn="ctr"/>
                      <a:r>
                        <a:rPr lang="en-US" sz="2100" b="1" baseline="0" dirty="0"/>
                        <a:t>N</a:t>
                      </a:r>
                      <a:r>
                        <a:rPr lang="en-US" sz="2100" b="1" baseline="-25000" dirty="0"/>
                        <a:t>2</a:t>
                      </a:r>
                      <a:r>
                        <a:rPr lang="en-US" sz="2100" b="1" baseline="0" dirty="0"/>
                        <a:t> capacity plant </a:t>
                      </a:r>
                      <a:endParaRPr lang="en-IN" sz="2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/>
                        <a:t>01.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ZMS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aseline="0" dirty="0"/>
                        <a:t>4,95,000</a:t>
                      </a:r>
                      <a:endParaRPr lang="en-IN" sz="2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973263" algn="r"/>
                        </a:tabLst>
                      </a:pPr>
                      <a:r>
                        <a:rPr lang="en-US" sz="2100" baseline="0" dirty="0"/>
                        <a:t>	13,61,250</a:t>
                      </a:r>
                      <a:endParaRPr lang="en-IN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/>
                        <a:t>02.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Activated Alumina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aseline="0" dirty="0"/>
                        <a:t>6,200</a:t>
                      </a:r>
                      <a:endParaRPr lang="en-IN" sz="2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973263" algn="r"/>
                        </a:tabLst>
                      </a:pPr>
                      <a:r>
                        <a:rPr lang="en-US" sz="2100" dirty="0"/>
                        <a:t>	38,000</a:t>
                      </a:r>
                      <a:endParaRPr lang="en-IN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/>
                        <a:t>03.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Control Panel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aseline="0" dirty="0"/>
                        <a:t>80,000</a:t>
                      </a:r>
                      <a:endParaRPr lang="en-IN" sz="2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973263" algn="r"/>
                        </a:tabLst>
                      </a:pPr>
                      <a:r>
                        <a:rPr lang="en-US" sz="2100" dirty="0"/>
                        <a:t>	80,000</a:t>
                      </a:r>
                      <a:endParaRPr lang="en-IN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/>
                        <a:t>04.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</a:t>
                      </a:r>
                      <a:r>
                        <a:rPr lang="en-US" sz="2100" baseline="-25000" dirty="0"/>
                        <a:t>2</a:t>
                      </a:r>
                      <a:r>
                        <a:rPr lang="en-US" sz="2100" baseline="0" dirty="0"/>
                        <a:t> analyzer and change over valves 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aseline="0" dirty="0"/>
                        <a:t>60,000</a:t>
                      </a:r>
                      <a:endParaRPr lang="en-IN" sz="2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973263" algn="r"/>
                        </a:tabLst>
                      </a:pPr>
                      <a:r>
                        <a:rPr lang="en-US" sz="2100" dirty="0"/>
                        <a:t>	60,000</a:t>
                      </a:r>
                      <a:endParaRPr lang="en-IN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/>
                        <a:t>05.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Filters 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aseline="0" dirty="0"/>
                        <a:t>35,000</a:t>
                      </a:r>
                      <a:endParaRPr lang="en-IN" sz="2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973263" algn="r"/>
                        </a:tabLst>
                      </a:pPr>
                      <a:r>
                        <a:rPr lang="en-US" sz="2100" dirty="0"/>
                        <a:t>	35,000</a:t>
                      </a:r>
                      <a:endParaRPr lang="en-IN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/>
                        <a:t>06.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Services Charges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aseline="0" dirty="0"/>
                        <a:t>45,000</a:t>
                      </a:r>
                      <a:endParaRPr lang="en-IN" sz="2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973263" algn="r"/>
                        </a:tabLst>
                      </a:pPr>
                      <a:r>
                        <a:rPr lang="en-US" sz="2100" dirty="0"/>
                        <a:t>	45,000</a:t>
                      </a:r>
                      <a:endParaRPr lang="en-IN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/>
                        <a:t>07.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Site related expenses 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aseline="0" dirty="0"/>
                        <a:t>50,000</a:t>
                      </a:r>
                      <a:endParaRPr lang="en-IN" sz="2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973263" algn="r"/>
                        </a:tabLst>
                      </a:pPr>
                      <a:r>
                        <a:rPr lang="en-US" sz="2100" dirty="0"/>
                        <a:t>	1,00,000</a:t>
                      </a:r>
                      <a:endParaRPr lang="en-IN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/>
                        <a:t>Sub Total 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aseline="0" dirty="0"/>
                        <a:t>7,71,200</a:t>
                      </a:r>
                      <a:endParaRPr lang="en-IN" sz="2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973263" algn="r"/>
                        </a:tabLst>
                      </a:pPr>
                      <a:r>
                        <a:rPr lang="en-US" sz="2100" dirty="0"/>
                        <a:t>	17,19,250</a:t>
                      </a:r>
                      <a:endParaRPr lang="en-IN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/>
                        <a:t>Add 10%</a:t>
                      </a:r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aseline="0" dirty="0"/>
                        <a:t>77,120</a:t>
                      </a:r>
                      <a:endParaRPr lang="en-IN" sz="2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973263" algn="r"/>
                        </a:tabLst>
                      </a:pPr>
                      <a:r>
                        <a:rPr lang="en-US" sz="2100" dirty="0"/>
                        <a:t>	1,71,925</a:t>
                      </a:r>
                      <a:endParaRPr lang="en-IN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i="1" dirty="0"/>
                        <a:t>	TOTAL </a:t>
                      </a:r>
                      <a:endParaRPr lang="en-IN" sz="2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i="1" baseline="0" dirty="0"/>
                        <a:t>8,48,320</a:t>
                      </a:r>
                      <a:endParaRPr lang="en-IN" sz="2100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973263" algn="r"/>
                        </a:tabLst>
                      </a:pPr>
                      <a:r>
                        <a:rPr lang="en-US" sz="2100" i="1" dirty="0"/>
                        <a:t>	18,91,175</a:t>
                      </a:r>
                      <a:endParaRPr lang="en-IN" sz="2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0" dirty="0"/>
                        <a:t>Re-conversion</a:t>
                      </a:r>
                      <a:r>
                        <a:rPr lang="en-US" sz="2100" b="0" baseline="0" dirty="0"/>
                        <a:t> Cost</a:t>
                      </a:r>
                      <a:endParaRPr lang="en-IN" sz="2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0" baseline="0" dirty="0"/>
                        <a:t>2,00,000</a:t>
                      </a:r>
                      <a:endParaRPr lang="en-IN" sz="21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973263" algn="r"/>
                        </a:tabLst>
                      </a:pPr>
                      <a:r>
                        <a:rPr lang="en-US" sz="2100" b="0" dirty="0"/>
                        <a:t>	</a:t>
                      </a:r>
                      <a:r>
                        <a:rPr lang="en-US" sz="2100" b="0" baseline="0" dirty="0"/>
                        <a:t>2,00,000</a:t>
                      </a:r>
                      <a:endParaRPr lang="en-IN" sz="2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/>
                        <a:t>GRAND</a:t>
                      </a:r>
                      <a:r>
                        <a:rPr lang="en-US" sz="2100" b="1" baseline="0" dirty="0"/>
                        <a:t> TOTAL</a:t>
                      </a:r>
                      <a:endParaRPr lang="en-IN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baseline="0" dirty="0"/>
                        <a:t>~ 10,50,000</a:t>
                      </a:r>
                      <a:endParaRPr lang="en-IN" sz="21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973263" algn="r"/>
                        </a:tabLst>
                      </a:pPr>
                      <a:r>
                        <a:rPr lang="en-US" sz="2100" b="1" dirty="0"/>
                        <a:t>	~ 21,00,000</a:t>
                      </a:r>
                      <a:endParaRPr lang="en-IN" sz="2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7085D08-CA5D-604F-A9D0-C4A841560355}"/>
              </a:ext>
            </a:extLst>
          </p:cNvPr>
          <p:cNvSpPr txBox="1"/>
          <p:nvPr/>
        </p:nvSpPr>
        <p:spPr>
          <a:xfrm>
            <a:off x="10720647" y="77561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Amt. in INR</a:t>
            </a:r>
          </a:p>
        </p:txBody>
      </p:sp>
    </p:spTree>
    <p:extLst>
      <p:ext uri="{BB962C8B-B14F-4D97-AF65-F5344CB8AC3E}">
        <p14:creationId xmlns:p14="http://schemas.microsoft.com/office/powerpoint/2010/main" val="65189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EC04C1D-43DA-4A71-8295-C8E7B453F44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EC04C1D-43DA-4A71-8295-C8E7B453F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0" name="Google Shape;2280;p336"/>
          <p:cNvSpPr txBox="1">
            <a:spLocks noGrp="1"/>
          </p:cNvSpPr>
          <p:nvPr>
            <p:ph type="title"/>
          </p:nvPr>
        </p:nvSpPr>
        <p:spPr>
          <a:xfrm>
            <a:off x="442802" y="257575"/>
            <a:ext cx="11303100" cy="818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b="1" dirty="0"/>
              <a:t>Estimated Costs</a:t>
            </a:r>
          </a:p>
        </p:txBody>
      </p:sp>
      <p:sp>
        <p:nvSpPr>
          <p:cNvPr id="2296" name="Google Shape;2296;p3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4A7EC1-8952-4809-967E-7FB0169B0991}"/>
              </a:ext>
            </a:extLst>
          </p:cNvPr>
          <p:cNvGraphicFramePr>
            <a:graphicFrameLocks noGrp="1"/>
          </p:cNvGraphicFramePr>
          <p:nvPr/>
        </p:nvGraphicFramePr>
        <p:xfrm>
          <a:off x="1040633" y="1491417"/>
          <a:ext cx="9601200" cy="1684020"/>
        </p:xfrm>
        <a:graphic>
          <a:graphicData uri="http://schemas.openxmlformats.org/drawingml/2006/table">
            <a:tbl>
              <a:tblPr>
                <a:tableStyleId>{F399ACE4-9ECF-4319-A5D4-71F7C3B7365D}</a:tableStyleId>
              </a:tblPr>
              <a:tblGrid>
                <a:gridCol w="3721500">
                  <a:extLst>
                    <a:ext uri="{9D8B030D-6E8A-4147-A177-3AD203B41FA5}">
                      <a16:colId xmlns:a16="http://schemas.microsoft.com/office/drawing/2014/main" val="261934565"/>
                    </a:ext>
                  </a:extLst>
                </a:gridCol>
                <a:gridCol w="5879700">
                  <a:extLst>
                    <a:ext uri="{9D8B030D-6E8A-4147-A177-3AD203B41FA5}">
                      <a16:colId xmlns:a16="http://schemas.microsoft.com/office/drawing/2014/main" val="3217551386"/>
                    </a:ext>
                  </a:extLst>
                </a:gridCol>
              </a:tblGrid>
              <a:tr h="600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Size of N2 Plant (Nm3/h)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for Conversion for per Ton per Day oxygen </a:t>
                      </a:r>
                      <a:r>
                        <a:rPr lang="en-US" sz="18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generation capacity (TPD)</a:t>
                      </a:r>
                      <a:endParaRPr lang="en-US" sz="18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INR Lakh per TPD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670994"/>
                  </a:ext>
                </a:extLst>
              </a:tr>
              <a:tr h="256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–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173462"/>
                  </a:ext>
                </a:extLst>
              </a:tr>
              <a:tr h="256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–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15-18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19995"/>
                  </a:ext>
                </a:extLst>
              </a:tr>
              <a:tr h="256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Upto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18-21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0768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521885-DA97-48D9-883E-5C8D7273BB9E}"/>
              </a:ext>
            </a:extLst>
          </p:cNvPr>
          <p:cNvGraphicFramePr>
            <a:graphicFrameLocks noGrp="1"/>
          </p:cNvGraphicFramePr>
          <p:nvPr/>
        </p:nvGraphicFramePr>
        <p:xfrm>
          <a:off x="1040633" y="3677904"/>
          <a:ext cx="9601200" cy="2318764"/>
        </p:xfrm>
        <a:graphic>
          <a:graphicData uri="http://schemas.openxmlformats.org/drawingml/2006/table">
            <a:tbl>
              <a:tblPr/>
              <a:tblGrid>
                <a:gridCol w="3667888">
                  <a:extLst>
                    <a:ext uri="{9D8B030D-6E8A-4147-A177-3AD203B41FA5}">
                      <a16:colId xmlns:a16="http://schemas.microsoft.com/office/drawing/2014/main" val="4073998576"/>
                    </a:ext>
                  </a:extLst>
                </a:gridCol>
                <a:gridCol w="5933312">
                  <a:extLst>
                    <a:ext uri="{9D8B030D-6E8A-4147-A177-3AD203B41FA5}">
                      <a16:colId xmlns:a16="http://schemas.microsoft.com/office/drawing/2014/main" val="2905229606"/>
                    </a:ext>
                  </a:extLst>
                </a:gridCol>
              </a:tblGrid>
              <a:tr h="457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Company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Estimated Cost (INR)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334185"/>
                  </a:ext>
                </a:extLst>
              </a:tr>
              <a:tr h="328096"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ZMS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INR 700-900/kg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874150"/>
                  </a:ext>
                </a:extLst>
              </a:tr>
              <a:tr h="460262">
                <a:tc>
                  <a:txBody>
                    <a:bodyPr/>
                    <a:lstStyle/>
                    <a:p>
                      <a:pPr rtl="0" fontAlgn="ctr"/>
                      <a:r>
                        <a:rPr lang="it-IT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Miscellaneous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35-40% for Plant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upto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100 Nm3/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20-25% for Plant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upto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200 NM3/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08147"/>
                  </a:ext>
                </a:extLst>
              </a:tr>
              <a:tr h="417068">
                <a:tc>
                  <a:txBody>
                    <a:bodyPr/>
                    <a:lstStyle/>
                    <a:p>
                      <a:pPr rtl="0" fontAlgn="ctr"/>
                      <a:r>
                        <a:rPr lang="it-IT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Reconversion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Upto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2,00,000 per plant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71963"/>
                  </a:ext>
                </a:extLst>
              </a:tr>
              <a:tr h="440849">
                <a:tc>
                  <a:txBody>
                    <a:bodyPr/>
                    <a:lstStyle/>
                    <a:p>
                      <a:pPr rtl="0" font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Compressor (required for cylinders filling at on-site plants only)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30-50 lakh for High Pressure Compressor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35328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ECC4977-D43E-4DB6-A4EB-A0010ACC5CB8}"/>
              </a:ext>
            </a:extLst>
          </p:cNvPr>
          <p:cNvSpPr/>
          <p:nvPr/>
        </p:nvSpPr>
        <p:spPr>
          <a:xfrm>
            <a:off x="442802" y="905778"/>
            <a:ext cx="10579425" cy="341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chemeClr val="tx1"/>
                </a:solidFill>
              </a:rPr>
              <a:t>Estimated Cost for Conversion of existing Nitrogen Plant for Medical Oxygen Production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D0B90D-166C-4684-A93E-2E3131861E29}"/>
              </a:ext>
            </a:extLst>
          </p:cNvPr>
          <p:cNvSpPr/>
          <p:nvPr/>
        </p:nvSpPr>
        <p:spPr>
          <a:xfrm>
            <a:off x="454833" y="3336730"/>
            <a:ext cx="5200010" cy="234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chemeClr val="tx1"/>
                </a:solidFill>
              </a:rPr>
              <a:t>Estimated Cost Components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92028F-59C5-42FB-B6AD-CCEB8FA9F33F}"/>
              </a:ext>
            </a:extLst>
          </p:cNvPr>
          <p:cNvGraphicFramePr>
            <a:graphicFrameLocks noGrp="1"/>
          </p:cNvGraphicFramePr>
          <p:nvPr/>
        </p:nvGraphicFramePr>
        <p:xfrm>
          <a:off x="247135" y="6169653"/>
          <a:ext cx="11331146" cy="607799"/>
        </p:xfrm>
        <a:graphic>
          <a:graphicData uri="http://schemas.openxmlformats.org/drawingml/2006/table">
            <a:tbl>
              <a:tblPr/>
              <a:tblGrid>
                <a:gridCol w="6539673">
                  <a:extLst>
                    <a:ext uri="{9D8B030D-6E8A-4147-A177-3AD203B41FA5}">
                      <a16:colId xmlns:a16="http://schemas.microsoft.com/office/drawing/2014/main" val="4073998576"/>
                    </a:ext>
                  </a:extLst>
                </a:gridCol>
                <a:gridCol w="4791473">
                  <a:extLst>
                    <a:ext uri="{9D8B030D-6E8A-4147-A177-3AD203B41FA5}">
                      <a16:colId xmlns:a16="http://schemas.microsoft.com/office/drawing/2014/main" val="2905229606"/>
                    </a:ext>
                  </a:extLst>
                </a:gridCol>
              </a:tblGrid>
              <a:tr h="6077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estimated cost of conversion for 33 identified plants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~ INR 4 - 5 crore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334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42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3FF598-4C20-8644-8C70-4F00FEE77127}"/>
              </a:ext>
            </a:extLst>
          </p:cNvPr>
          <p:cNvSpPr/>
          <p:nvPr/>
        </p:nvSpPr>
        <p:spPr>
          <a:xfrm>
            <a:off x="442802" y="1166998"/>
            <a:ext cx="11303001" cy="7225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lvl="2" indent="-285664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Procurement of </a:t>
            </a:r>
            <a:r>
              <a:rPr lang="en-US" sz="2400" b="1" dirty="0"/>
              <a:t>Zeolite Molecular Sieve (ZMS) – to be imported, may require 3-4 weeks</a:t>
            </a:r>
            <a:r>
              <a:rPr lang="en-US" sz="2400" dirty="0"/>
              <a:t>.</a:t>
            </a:r>
            <a:endParaRPr lang="en-IN" sz="2400" dirty="0"/>
          </a:p>
          <a:p>
            <a:pPr marL="688975" lvl="2" indent="-2841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17 industries have placed orders placed with BASF – airlifting from Germany to expedite delivery</a:t>
            </a:r>
          </a:p>
          <a:p>
            <a:pPr marL="688975" lvl="2" indent="-2841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Others are in process of placing order – will need </a:t>
            </a:r>
            <a:r>
              <a:rPr lang="en-US" sz="2400" b="1" dirty="0"/>
              <a:t>help in airlifting ZMS</a:t>
            </a:r>
            <a:r>
              <a:rPr lang="en-IN" sz="2400" dirty="0"/>
              <a:t>  </a:t>
            </a:r>
            <a:endParaRPr lang="en-US" sz="2400" dirty="0"/>
          </a:p>
          <a:p>
            <a:pPr marL="285664" indent="-285664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High Pressure Compressors for on-site oxygen production - </a:t>
            </a:r>
            <a:r>
              <a:rPr lang="en-US" sz="2400" b="1" dirty="0"/>
              <a:t>to be imported, may require 4-6 weeks</a:t>
            </a:r>
          </a:p>
          <a:p>
            <a:pPr marL="630238" indent="-2841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Facilitate</a:t>
            </a:r>
            <a:r>
              <a:rPr lang="en-US" sz="2400" b="1" dirty="0"/>
              <a:t> </a:t>
            </a:r>
            <a:r>
              <a:rPr lang="en-US" sz="2400" dirty="0"/>
              <a:t>airlifting to expedite delivery</a:t>
            </a:r>
          </a:p>
          <a:p>
            <a:pPr marL="285664" indent="-285664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Approval of Petroleum and Explosive Safety Organization (PESO) in case of On-Site production</a:t>
            </a:r>
          </a:p>
          <a:p>
            <a:pPr marL="285664" indent="-285664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285664" indent="-285664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 </a:t>
            </a:r>
          </a:p>
        </p:txBody>
      </p:sp>
      <p:sp>
        <p:nvSpPr>
          <p:cNvPr id="6" name="Google Shape;2280;p336">
            <a:extLst>
              <a:ext uri="{FF2B5EF4-FFF2-40B4-BE49-F238E27FC236}">
                <a16:creationId xmlns:a16="http://schemas.microsoft.com/office/drawing/2014/main" id="{2142F1A3-320E-4D29-9A25-6FD7BD6A5054}"/>
              </a:ext>
            </a:extLst>
          </p:cNvPr>
          <p:cNvSpPr txBox="1">
            <a:spLocks/>
          </p:cNvSpPr>
          <p:nvPr/>
        </p:nvSpPr>
        <p:spPr>
          <a:xfrm>
            <a:off x="442802" y="432000"/>
            <a:ext cx="11303100" cy="818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Clr>
                <a:schemeClr val="dk1"/>
              </a:buClr>
              <a:buSzPts val="3200"/>
            </a:pPr>
            <a:r>
              <a:rPr lang="en-US" sz="3200" b="1" dirty="0" smtClean="0">
                <a:solidFill>
                  <a:schemeClr val="dk1"/>
                </a:solidFill>
                <a:latin typeface="Georgia"/>
                <a:sym typeface="Georgia"/>
              </a:rPr>
              <a:t>Challenges</a:t>
            </a:r>
            <a:endParaRPr lang="en-US" sz="3200" b="1" dirty="0">
              <a:solidFill>
                <a:schemeClr val="dk1"/>
              </a:solidFill>
              <a:latin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6469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205F33-D293-422E-96FC-606EAAB6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90D75-AA7D-4F5A-9204-565AD063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C95D-C179-4E39-A8C2-86A2FE617646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Google Shape;2280;p336">
            <a:extLst>
              <a:ext uri="{FF2B5EF4-FFF2-40B4-BE49-F238E27FC236}">
                <a16:creationId xmlns:a16="http://schemas.microsoft.com/office/drawing/2014/main" id="{E05FAE9E-3191-4533-8E31-0482603E1318}"/>
              </a:ext>
            </a:extLst>
          </p:cNvPr>
          <p:cNvSpPr txBox="1">
            <a:spLocks/>
          </p:cNvSpPr>
          <p:nvPr/>
        </p:nvSpPr>
        <p:spPr>
          <a:xfrm>
            <a:off x="262920" y="2770467"/>
            <a:ext cx="11303100" cy="818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Clr>
                <a:schemeClr val="dk1"/>
              </a:buClr>
              <a:buSzPts val="3200"/>
            </a:pPr>
            <a:r>
              <a:rPr lang="en-US" sz="5400" dirty="0">
                <a:solidFill>
                  <a:schemeClr val="dk1"/>
                </a:solidFill>
                <a:latin typeface="Georgia"/>
                <a:sym typeface="Georgia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6078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EC04C1D-43DA-4A71-8295-C8E7B453F44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EC04C1D-43DA-4A71-8295-C8E7B453F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0AE892-FECA-4C06-9898-8778148EC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1333500"/>
            <a:ext cx="11303100" cy="5158740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en-US" sz="2800" dirty="0"/>
              <a:t>CPCB has discussed with nearly 400 industries having nitrogen plants and identified 41 industries, wherein existing nitrogen plants may be spared for producing oxygen, without affecting their normal operation. </a:t>
            </a:r>
          </a:p>
          <a:p>
            <a:pPr marL="127000" indent="0">
              <a:spcAft>
                <a:spcPts val="1200"/>
              </a:spcAft>
              <a:buNone/>
            </a:pP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Detailed discussions have been held with the industries and representatives from SPCBs, IOCL, PESO, All India Gas Manufacturers Association, DRDO and experts from M/s UPL Ltd, where one such plant has already been converted to produce oxygen, also participated in the meeting. </a:t>
            </a:r>
          </a:p>
          <a:p>
            <a:endParaRPr lang="en-GB" sz="2800" dirty="0"/>
          </a:p>
        </p:txBody>
      </p:sp>
      <p:sp>
        <p:nvSpPr>
          <p:cNvPr id="2280" name="Google Shape;2280;p336"/>
          <p:cNvSpPr txBox="1">
            <a:spLocks noGrp="1"/>
          </p:cNvSpPr>
          <p:nvPr>
            <p:ph type="title"/>
          </p:nvPr>
        </p:nvSpPr>
        <p:spPr>
          <a:xfrm>
            <a:off x="442802" y="432000"/>
            <a:ext cx="11303100" cy="818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Background</a:t>
            </a:r>
            <a:endParaRPr sz="3600" b="1" dirty="0"/>
          </a:p>
        </p:txBody>
      </p:sp>
      <p:sp>
        <p:nvSpPr>
          <p:cNvPr id="2296" name="Google Shape;2296;p3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977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EC04C1D-43DA-4A71-8295-C8E7B453F44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EC04C1D-43DA-4A71-8295-C8E7B453F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0AE892-FECA-4C06-9898-8778148EC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4749" y="3566100"/>
            <a:ext cx="3727017" cy="2481078"/>
          </a:xfrm>
          <a:solidFill>
            <a:schemeClr val="bg1">
              <a:lumMod val="95000"/>
            </a:schemeClr>
          </a:solidFill>
        </p:spPr>
        <p:txBody>
          <a:bodyPr lIns="91440" tIns="91440" rIns="182880" bIns="91440" anchor="ctr"/>
          <a:lstStyle/>
          <a:p>
            <a:pPr marL="280988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n-lt"/>
              </a:rPr>
              <a:t>Approximately</a:t>
            </a:r>
            <a:r>
              <a:rPr lang="en-US" sz="1300" b="1" dirty="0">
                <a:solidFill>
                  <a:schemeClr val="tx1"/>
                </a:solidFill>
                <a:latin typeface="+mn-lt"/>
              </a:rPr>
              <a:t> 1 TPD of oxygen </a:t>
            </a:r>
            <a:r>
              <a:rPr lang="en-US" sz="1300" dirty="0">
                <a:solidFill>
                  <a:schemeClr val="tx1"/>
                </a:solidFill>
                <a:latin typeface="+mn-lt"/>
              </a:rPr>
              <a:t>can be produced by converting a</a:t>
            </a:r>
            <a:r>
              <a:rPr lang="en-US" sz="1300" b="1" dirty="0">
                <a:solidFill>
                  <a:schemeClr val="tx1"/>
                </a:solidFill>
                <a:latin typeface="+mn-lt"/>
              </a:rPr>
              <a:t> nitrogen plant of 100 Nm</a:t>
            </a:r>
            <a:r>
              <a:rPr lang="en-US" sz="1300" b="1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1300" b="1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1300" b="1" dirty="0" err="1">
                <a:solidFill>
                  <a:schemeClr val="tx1"/>
                </a:solidFill>
                <a:latin typeface="+mn-lt"/>
              </a:rPr>
              <a:t>hr</a:t>
            </a:r>
            <a:r>
              <a:rPr lang="en-US" sz="13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+mn-lt"/>
              </a:rPr>
              <a:t>capacity using ZMS</a:t>
            </a:r>
            <a:endParaRPr lang="en-GB" sz="1300" dirty="0">
              <a:solidFill>
                <a:schemeClr val="tx1"/>
              </a:solidFill>
              <a:latin typeface="+mn-lt"/>
            </a:endParaRPr>
          </a:p>
          <a:p>
            <a:pPr marL="280988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n-lt"/>
              </a:rPr>
              <a:t>Nearly</a:t>
            </a:r>
            <a:r>
              <a:rPr lang="en-US" sz="1300" b="1" dirty="0">
                <a:solidFill>
                  <a:schemeClr val="tx1"/>
                </a:solidFill>
                <a:latin typeface="+mn-lt"/>
              </a:rPr>
              <a:t> 1,000 kg of ZMS </a:t>
            </a:r>
            <a:r>
              <a:rPr lang="en-US" sz="1300" dirty="0">
                <a:solidFill>
                  <a:schemeClr val="tx1"/>
                </a:solidFill>
                <a:latin typeface="+mn-lt"/>
              </a:rPr>
              <a:t>is required for conversion of</a:t>
            </a:r>
            <a:r>
              <a:rPr lang="en-US" sz="1300" b="1" dirty="0">
                <a:solidFill>
                  <a:schemeClr val="tx1"/>
                </a:solidFill>
                <a:latin typeface="+mn-lt"/>
              </a:rPr>
              <a:t> 100 Nm3/</a:t>
            </a:r>
            <a:r>
              <a:rPr lang="en-US" sz="1300" b="1" dirty="0" err="1">
                <a:solidFill>
                  <a:schemeClr val="tx1"/>
                </a:solidFill>
                <a:latin typeface="+mn-lt"/>
              </a:rPr>
              <a:t>hr</a:t>
            </a:r>
            <a:r>
              <a:rPr lang="en-US" sz="13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+mn-lt"/>
              </a:rPr>
              <a:t>capacity nitrogen plant</a:t>
            </a:r>
          </a:p>
          <a:p>
            <a:pPr marL="280988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  <a:latin typeface="+mn-lt"/>
              </a:rPr>
              <a:t>ZMS</a:t>
            </a:r>
            <a:r>
              <a:rPr lang="en-US" sz="1300" dirty="0">
                <a:solidFill>
                  <a:schemeClr val="tx1"/>
                </a:solidFill>
                <a:latin typeface="+mn-lt"/>
              </a:rPr>
              <a:t> costs nearly INR 700-900/kg</a:t>
            </a:r>
          </a:p>
          <a:p>
            <a:pPr marL="280988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  <a:latin typeface="+mn-lt"/>
              </a:rPr>
              <a:t>Lithium based sieve </a:t>
            </a:r>
            <a:r>
              <a:rPr lang="en-US" sz="1300" dirty="0">
                <a:solidFill>
                  <a:schemeClr val="tx1"/>
                </a:solidFill>
                <a:latin typeface="+mn-lt"/>
              </a:rPr>
              <a:t>cost about INR 2,000 /kg but 50% more efficient than ZMS</a:t>
            </a:r>
          </a:p>
        </p:txBody>
      </p:sp>
      <p:sp>
        <p:nvSpPr>
          <p:cNvPr id="2280" name="Google Shape;2280;p336"/>
          <p:cNvSpPr txBox="1">
            <a:spLocks noGrp="1"/>
          </p:cNvSpPr>
          <p:nvPr>
            <p:ph type="title"/>
          </p:nvPr>
        </p:nvSpPr>
        <p:spPr>
          <a:xfrm>
            <a:off x="442802" y="432000"/>
            <a:ext cx="11303100" cy="818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3600" dirty="0"/>
              <a:t>PSA Technology: Operation Philosophy</a:t>
            </a:r>
            <a:endParaRPr sz="3600" dirty="0"/>
          </a:p>
        </p:txBody>
      </p:sp>
      <p:sp>
        <p:nvSpPr>
          <p:cNvPr id="2296" name="Google Shape;2296;p3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549DDB-5791-4954-9615-B1ABD86D6A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802" y="1733315"/>
            <a:ext cx="5123768" cy="43138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D236DD3-5067-4441-A448-124E1FD6C6B1}"/>
              </a:ext>
            </a:extLst>
          </p:cNvPr>
          <p:cNvSpPr txBox="1">
            <a:spLocks/>
          </p:cNvSpPr>
          <p:nvPr/>
        </p:nvSpPr>
        <p:spPr>
          <a:xfrm>
            <a:off x="5739789" y="3566099"/>
            <a:ext cx="2145037" cy="2481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40" tIns="91440" rIns="182880" bIns="9144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5563" indent="0">
              <a:spcAft>
                <a:spcPts val="600"/>
              </a:spcAft>
              <a:buNone/>
            </a:pPr>
            <a:r>
              <a:rPr lang="en-GB" sz="1300" b="1" dirty="0">
                <a:solidFill>
                  <a:schemeClr val="tx1"/>
                </a:solidFill>
                <a:latin typeface="+mn-lt"/>
              </a:rPr>
              <a:t>Key Elements for conversion</a:t>
            </a:r>
            <a:r>
              <a:rPr lang="en-GB" sz="13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165100" indent="-104775">
              <a:spcAft>
                <a:spcPts val="600"/>
              </a:spcAft>
            </a:pPr>
            <a:r>
              <a:rPr lang="en-GB" sz="1300" dirty="0">
                <a:solidFill>
                  <a:schemeClr val="tx1"/>
                </a:solidFill>
                <a:latin typeface="+mn-lt"/>
              </a:rPr>
              <a:t>Change of catalyst from Carbon Molecular Sieve (CSM) into </a:t>
            </a:r>
            <a:r>
              <a:rPr lang="en-GB" sz="1300" b="1" dirty="0">
                <a:solidFill>
                  <a:schemeClr val="tx1"/>
                </a:solidFill>
                <a:latin typeface="+mn-lt"/>
              </a:rPr>
              <a:t>Zeolite Molecular Sieves (ZMS)</a:t>
            </a:r>
          </a:p>
          <a:p>
            <a:pPr marL="165100" indent="-104775">
              <a:spcAft>
                <a:spcPts val="600"/>
              </a:spcAft>
            </a:pPr>
            <a:r>
              <a:rPr lang="en-GB" sz="1300" dirty="0">
                <a:solidFill>
                  <a:schemeClr val="tx1"/>
                </a:solidFill>
                <a:latin typeface="+mn-lt"/>
              </a:rPr>
              <a:t>Requirement of </a:t>
            </a:r>
            <a:r>
              <a:rPr lang="en-GB" sz="1300" b="1" dirty="0">
                <a:solidFill>
                  <a:schemeClr val="tx1"/>
                </a:solidFill>
                <a:latin typeface="+mn-lt"/>
              </a:rPr>
              <a:t>Compressor</a:t>
            </a:r>
          </a:p>
          <a:p>
            <a:pPr marL="165100" indent="-104775">
              <a:spcAft>
                <a:spcPts val="600"/>
              </a:spcAft>
            </a:pPr>
            <a:r>
              <a:rPr lang="en-GB" sz="1300" b="1" dirty="0">
                <a:solidFill>
                  <a:schemeClr val="tx1"/>
                </a:solidFill>
                <a:latin typeface="+mn-lt"/>
              </a:rPr>
              <a:t>Oxygen analyser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1195B16-FF7F-48C6-9B0B-7163B03782F4}"/>
              </a:ext>
            </a:extLst>
          </p:cNvPr>
          <p:cNvSpPr txBox="1">
            <a:spLocks/>
          </p:cNvSpPr>
          <p:nvPr/>
        </p:nvSpPr>
        <p:spPr>
          <a:xfrm>
            <a:off x="5741120" y="1357041"/>
            <a:ext cx="5990717" cy="2071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40" tIns="91440" rIns="18288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5563" indent="0" algn="just">
              <a:spcAft>
                <a:spcPts val="600"/>
              </a:spcAft>
              <a:buFont typeface="Arial"/>
              <a:buNone/>
            </a:pPr>
            <a:r>
              <a:rPr lang="en-US" sz="13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Configuration of Oxygen Generation Plant</a:t>
            </a:r>
          </a:p>
          <a:p>
            <a:pPr marL="280988" indent="-2254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n-lt"/>
                <a:cs typeface="Arial" pitchFamily="34" charset="0"/>
              </a:rPr>
              <a:t>Compressor for generating the pressure of feed air at 6 bar</a:t>
            </a:r>
          </a:p>
          <a:p>
            <a:pPr marL="280988" indent="-2254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n-lt"/>
                <a:cs typeface="Arial" pitchFamily="34" charset="0"/>
              </a:rPr>
              <a:t>Towers : filled with Alumina (water removal) &amp; Zeolite Molecular Sieve </a:t>
            </a:r>
          </a:p>
          <a:p>
            <a:pPr marL="280988" indent="-2254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3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Each tower working for 45 sec for generation of O2/N2 and 15 sec for re-generation</a:t>
            </a:r>
            <a:endParaRPr lang="en-US" sz="13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280988" indent="-2254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n-lt"/>
                <a:cs typeface="Arial" pitchFamily="34" charset="0"/>
              </a:rPr>
              <a:t>Gas sensor for continuous monitoring of O2 or N2 quality at supply side </a:t>
            </a:r>
          </a:p>
          <a:p>
            <a:pPr marL="280988" indent="-22542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+mn-lt"/>
                <a:cs typeface="Arial" pitchFamily="34" charset="0"/>
              </a:rPr>
              <a:t>Discharge O2 or N2 at constant pressure of 4.5 bar</a:t>
            </a:r>
            <a:endParaRPr lang="en-GB" sz="1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9F8700-CCD2-4EE1-AF7B-B4A61E7A1775}"/>
              </a:ext>
            </a:extLst>
          </p:cNvPr>
          <p:cNvSpPr/>
          <p:nvPr/>
        </p:nvSpPr>
        <p:spPr>
          <a:xfrm>
            <a:off x="1483639" y="5267441"/>
            <a:ext cx="307167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Pressure Swing Absorption (PSA)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D0BE8E-3C04-4955-B086-FC055A759350}"/>
              </a:ext>
            </a:extLst>
          </p:cNvPr>
          <p:cNvSpPr/>
          <p:nvPr/>
        </p:nvSpPr>
        <p:spPr>
          <a:xfrm>
            <a:off x="456988" y="1357042"/>
            <a:ext cx="5109582" cy="30777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Pressure Swing Absorption (PSA)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4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EB0D-F402-44A7-9357-F45AD476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22" y="189131"/>
            <a:ext cx="10512862" cy="1325218"/>
          </a:xfrm>
        </p:spPr>
        <p:txBody>
          <a:bodyPr>
            <a:noAutofit/>
          </a:bodyPr>
          <a:lstStyle/>
          <a:p>
            <a:r>
              <a:rPr lang="en-IN" sz="3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Molecular Sieve &amp; Usage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186A1-66C0-455F-8BA4-A83931FB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143" y="915055"/>
            <a:ext cx="4342269" cy="4494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40764D-F042-405C-A7F3-DF8CB0883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2" y="915055"/>
            <a:ext cx="4342269" cy="44946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B0349B-B43B-4EFD-953A-C920246C64BB}"/>
              </a:ext>
            </a:extLst>
          </p:cNvPr>
          <p:cNvSpPr/>
          <p:nvPr/>
        </p:nvSpPr>
        <p:spPr>
          <a:xfrm>
            <a:off x="1980685" y="5384519"/>
            <a:ext cx="3058054" cy="307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</a:rPr>
              <a:t>O2 Generation: Zeolite Molecular Sieve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16A8F6-68C4-4125-A843-C158DDC78FF2}"/>
              </a:ext>
            </a:extLst>
          </p:cNvPr>
          <p:cNvSpPr/>
          <p:nvPr/>
        </p:nvSpPr>
        <p:spPr>
          <a:xfrm>
            <a:off x="6296457" y="5384519"/>
            <a:ext cx="3082092" cy="307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</a:rPr>
              <a:t>N2 Generation: Carbon Molecular Sieve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397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C7B6E6-5B9D-4069-8EAA-B51A9BBF3EE2}"/>
              </a:ext>
            </a:extLst>
          </p:cNvPr>
          <p:cNvSpPr txBox="1">
            <a:spLocks/>
          </p:cNvSpPr>
          <p:nvPr/>
        </p:nvSpPr>
        <p:spPr>
          <a:xfrm>
            <a:off x="420019" y="651039"/>
            <a:ext cx="11649388" cy="4899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1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Plant converted to oxygen plant by M/s. UPL Ltd. and installed at LG Rotary Hospital, Vapi (Gujarat)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BAB58-1634-4FE6-AAFC-D2500C3A3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188" y="1636152"/>
            <a:ext cx="8608358" cy="4570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EDDC40-F72A-45B7-BF51-C80D74047941}"/>
              </a:ext>
            </a:extLst>
          </p:cNvPr>
          <p:cNvSpPr txBox="1"/>
          <p:nvPr/>
        </p:nvSpPr>
        <p:spPr>
          <a:xfrm>
            <a:off x="3067794" y="6332901"/>
            <a:ext cx="7846556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Installed within 72 hours and inaugurated on 27.04.2021</a:t>
            </a:r>
          </a:p>
        </p:txBody>
      </p:sp>
    </p:spTree>
    <p:extLst>
      <p:ext uri="{BB962C8B-B14F-4D97-AF65-F5344CB8AC3E}">
        <p14:creationId xmlns:p14="http://schemas.microsoft.com/office/powerpoint/2010/main" val="351041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EC04C1D-43DA-4A71-8295-C8E7B453F44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EC04C1D-43DA-4A71-8295-C8E7B453F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0" name="Google Shape;2280;p336"/>
          <p:cNvSpPr txBox="1">
            <a:spLocks noGrp="1"/>
          </p:cNvSpPr>
          <p:nvPr>
            <p:ph type="title"/>
          </p:nvPr>
        </p:nvSpPr>
        <p:spPr>
          <a:xfrm>
            <a:off x="442802" y="432000"/>
            <a:ext cx="11303100" cy="818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Industries identified for producing oxygen for medical use by converting nitrogen plants (1/5)</a:t>
            </a:r>
          </a:p>
        </p:txBody>
      </p:sp>
      <p:sp>
        <p:nvSpPr>
          <p:cNvPr id="2296" name="Google Shape;2296;p3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356914-9CE5-4182-A23B-79F22E677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83591"/>
              </p:ext>
            </p:extLst>
          </p:nvPr>
        </p:nvGraphicFramePr>
        <p:xfrm>
          <a:off x="442857" y="1355102"/>
          <a:ext cx="11302991" cy="4962525"/>
        </p:xfrm>
        <a:graphic>
          <a:graphicData uri="http://schemas.openxmlformats.org/drawingml/2006/table">
            <a:tbl>
              <a:tblPr>
                <a:tableStyleId>{F399ACE4-9ECF-4319-A5D4-71F7C3B7365D}</a:tableStyleId>
              </a:tblPr>
              <a:tblGrid>
                <a:gridCol w="484357">
                  <a:extLst>
                    <a:ext uri="{9D8B030D-6E8A-4147-A177-3AD203B41FA5}">
                      <a16:colId xmlns:a16="http://schemas.microsoft.com/office/drawing/2014/main" val="1372729771"/>
                    </a:ext>
                  </a:extLst>
                </a:gridCol>
                <a:gridCol w="1456222">
                  <a:extLst>
                    <a:ext uri="{9D8B030D-6E8A-4147-A177-3AD203B41FA5}">
                      <a16:colId xmlns:a16="http://schemas.microsoft.com/office/drawing/2014/main" val="3453221946"/>
                    </a:ext>
                  </a:extLst>
                </a:gridCol>
                <a:gridCol w="1499016">
                  <a:extLst>
                    <a:ext uri="{9D8B030D-6E8A-4147-A177-3AD203B41FA5}">
                      <a16:colId xmlns:a16="http://schemas.microsoft.com/office/drawing/2014/main" val="3010319627"/>
                    </a:ext>
                  </a:extLst>
                </a:gridCol>
                <a:gridCol w="1653375">
                  <a:extLst>
                    <a:ext uri="{9D8B030D-6E8A-4147-A177-3AD203B41FA5}">
                      <a16:colId xmlns:a16="http://schemas.microsoft.com/office/drawing/2014/main" val="2156099663"/>
                    </a:ext>
                  </a:extLst>
                </a:gridCol>
                <a:gridCol w="2323070">
                  <a:extLst>
                    <a:ext uri="{9D8B030D-6E8A-4147-A177-3AD203B41FA5}">
                      <a16:colId xmlns:a16="http://schemas.microsoft.com/office/drawing/2014/main" val="1526155803"/>
                    </a:ext>
                  </a:extLst>
                </a:gridCol>
                <a:gridCol w="1940011">
                  <a:extLst>
                    <a:ext uri="{9D8B030D-6E8A-4147-A177-3AD203B41FA5}">
                      <a16:colId xmlns:a16="http://schemas.microsoft.com/office/drawing/2014/main" val="2800567019"/>
                    </a:ext>
                  </a:extLst>
                </a:gridCol>
                <a:gridCol w="1946940">
                  <a:extLst>
                    <a:ext uri="{9D8B030D-6E8A-4147-A177-3AD203B41FA5}">
                      <a16:colId xmlns:a16="http://schemas.microsoft.com/office/drawing/2014/main" val="3257932093"/>
                    </a:ext>
                  </a:extLst>
                </a:gridCol>
              </a:tblGrid>
              <a:tr h="257886">
                <a:tc gridSpan="7">
                  <a:txBody>
                    <a:bodyPr/>
                    <a:lstStyle/>
                    <a:p>
                      <a:pPr rtl="0" fontAlgn="ctr"/>
                      <a:r>
                        <a:rPr lang="en-US" sz="1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A. Plants that can be shifted to nearby hospitals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96879"/>
                  </a:ext>
                </a:extLst>
              </a:tr>
              <a:tr h="264911"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Sr. No.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Company / Plant Name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District/ State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Capacity of N2 Plant (Nm3/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Potential O2 generation capacity (TPD)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Zeolite Requirement (tons)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Remarks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3634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UPL Limited, Unit 0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Valsad,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out of 30 industries from Sl. No. 1 to 30, have placed orders for Zeolite Molecular Sieve with BASF, Germany and remaining industries will place order within a day or two after ascertaining specifications</a:t>
                      </a:r>
                    </a:p>
                  </a:txBody>
                  <a:tcPr marR="285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680189"/>
                  </a:ext>
                </a:extLst>
              </a:tr>
              <a:tr h="355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UPL Limited, Unit-1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Bharuch,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 fontAlgn="ctr"/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13415666"/>
                  </a:ext>
                </a:extLst>
              </a:tr>
              <a:tr h="355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UPL Limited, Unit-2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Bharuch,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 fontAlgn="ctr"/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850968824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UPL Limited, Unit-5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Bharuch,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 fontAlgn="ctr"/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959874603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Wellknown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Polyester Ltd.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Daman, Daman &amp; Diu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285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082272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Hilti Mfg. India Pvt. Ltd – I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Navsari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23463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M/s. Aurobindo Pharma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Vishakhapatnam, Andhra Pradesh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524254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M/s Aurobindo Pharma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Hyderabad, Telangana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17000742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Lonsen Kiri Chemical Industries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Vadodara,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54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92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EC04C1D-43DA-4A71-8295-C8E7B453F44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EC04C1D-43DA-4A71-8295-C8E7B453F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0" name="Google Shape;2280;p336"/>
          <p:cNvSpPr txBox="1">
            <a:spLocks noGrp="1"/>
          </p:cNvSpPr>
          <p:nvPr>
            <p:ph type="title"/>
          </p:nvPr>
        </p:nvSpPr>
        <p:spPr>
          <a:xfrm>
            <a:off x="442748" y="198446"/>
            <a:ext cx="11303100" cy="818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Industries identified for producing oxygen for medical use by converting nitrogen plants (2/5) </a:t>
            </a:r>
          </a:p>
        </p:txBody>
      </p:sp>
      <p:sp>
        <p:nvSpPr>
          <p:cNvPr id="2296" name="Google Shape;2296;p3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356914-9CE5-4182-A23B-79F22E677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64561"/>
              </p:ext>
            </p:extLst>
          </p:nvPr>
        </p:nvGraphicFramePr>
        <p:xfrm>
          <a:off x="442748" y="1245870"/>
          <a:ext cx="11302991" cy="5398770"/>
        </p:xfrm>
        <a:graphic>
          <a:graphicData uri="http://schemas.openxmlformats.org/drawingml/2006/table">
            <a:tbl>
              <a:tblPr>
                <a:tableStyleId>{F399ACE4-9ECF-4319-A5D4-71F7C3B7365D}</a:tableStyleId>
              </a:tblPr>
              <a:tblGrid>
                <a:gridCol w="484357">
                  <a:extLst>
                    <a:ext uri="{9D8B030D-6E8A-4147-A177-3AD203B41FA5}">
                      <a16:colId xmlns:a16="http://schemas.microsoft.com/office/drawing/2014/main" val="1372729771"/>
                    </a:ext>
                  </a:extLst>
                </a:gridCol>
                <a:gridCol w="1456222">
                  <a:extLst>
                    <a:ext uri="{9D8B030D-6E8A-4147-A177-3AD203B41FA5}">
                      <a16:colId xmlns:a16="http://schemas.microsoft.com/office/drawing/2014/main" val="3453221946"/>
                    </a:ext>
                  </a:extLst>
                </a:gridCol>
                <a:gridCol w="1499016">
                  <a:extLst>
                    <a:ext uri="{9D8B030D-6E8A-4147-A177-3AD203B41FA5}">
                      <a16:colId xmlns:a16="http://schemas.microsoft.com/office/drawing/2014/main" val="3010319627"/>
                    </a:ext>
                  </a:extLst>
                </a:gridCol>
                <a:gridCol w="1591700">
                  <a:extLst>
                    <a:ext uri="{9D8B030D-6E8A-4147-A177-3AD203B41FA5}">
                      <a16:colId xmlns:a16="http://schemas.microsoft.com/office/drawing/2014/main" val="2156099663"/>
                    </a:ext>
                  </a:extLst>
                </a:gridCol>
                <a:gridCol w="2384854">
                  <a:extLst>
                    <a:ext uri="{9D8B030D-6E8A-4147-A177-3AD203B41FA5}">
                      <a16:colId xmlns:a16="http://schemas.microsoft.com/office/drawing/2014/main" val="1526155803"/>
                    </a:ext>
                  </a:extLst>
                </a:gridCol>
                <a:gridCol w="1878227">
                  <a:extLst>
                    <a:ext uri="{9D8B030D-6E8A-4147-A177-3AD203B41FA5}">
                      <a16:colId xmlns:a16="http://schemas.microsoft.com/office/drawing/2014/main" val="2800567019"/>
                    </a:ext>
                  </a:extLst>
                </a:gridCol>
                <a:gridCol w="2008615">
                  <a:extLst>
                    <a:ext uri="{9D8B030D-6E8A-4147-A177-3AD203B41FA5}">
                      <a16:colId xmlns:a16="http://schemas.microsoft.com/office/drawing/2014/main" val="3257932093"/>
                    </a:ext>
                  </a:extLst>
                </a:gridCol>
              </a:tblGrid>
              <a:tr h="257886">
                <a:tc gridSpan="7">
                  <a:txBody>
                    <a:bodyPr/>
                    <a:lstStyle/>
                    <a:p>
                      <a:pPr rtl="0" fontAlgn="ctr"/>
                      <a:r>
                        <a:rPr lang="en-US" sz="1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A. Plants that can be shifted to nearby hospitals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96879"/>
                  </a:ext>
                </a:extLst>
              </a:tr>
              <a:tr h="264911"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Sr. No.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Company / Plant Name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District/ State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Capacity of N2 Plant (Nm3/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Potential O2 generation capacity (TPD)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Zeolite Requirement (tons)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Remarks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3634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Deccan Fine Chemicals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Vishakhapatnam, Andhra Pradesh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17 out of 30 industries from Sl. No. 1 to 30, have placed orders for Zeolite Molecular Sieve with BASF, Germany and remaining industries will place order within a day or two after ascertaining specifications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680189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202124"/>
                          </a:solidFill>
                          <a:effectLst/>
                          <a:latin typeface="+mn-lt"/>
                        </a:rPr>
                        <a:t>Bhilosa Industries Pvt Ltd, </a:t>
                      </a:r>
                      <a:r>
                        <a:rPr lang="en-US" sz="14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+mn-lt"/>
                        </a:rPr>
                        <a:t>Silvassa</a:t>
                      </a:r>
                      <a:endParaRPr lang="en-US" sz="1400" b="0" i="0" u="none" strike="noStrike" dirty="0">
                        <a:solidFill>
                          <a:srgbClr val="202124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Silvasa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Dadra Nagar Haveli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415666"/>
                  </a:ext>
                </a:extLst>
              </a:tr>
              <a:tr h="332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HPL Additives Ltd.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Palwal, Haryana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968824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Mylan Labs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Vishakhapatnam, Andhra Pradesh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R="285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74603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Aegis Logistics Ltd.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Chembur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Maharashtra 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285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082272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Sun Pharmaceutical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Panoli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23463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Sun Pharmaceutical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Chennai, Tamil Nadu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000742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Sun Pharmaceutical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Malanpur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Madhya Pradesh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54908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Sun Pharmaceutical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Devas, Madhya Pradesh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722702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Sun Pharmaceutical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Ahmednagar, Maharashtra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451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72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EC04C1D-43DA-4A71-8295-C8E7B453F44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EC04C1D-43DA-4A71-8295-C8E7B453F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0" name="Google Shape;2280;p336"/>
          <p:cNvSpPr txBox="1">
            <a:spLocks noGrp="1"/>
          </p:cNvSpPr>
          <p:nvPr>
            <p:ph type="title"/>
          </p:nvPr>
        </p:nvSpPr>
        <p:spPr>
          <a:xfrm>
            <a:off x="442748" y="110725"/>
            <a:ext cx="11303100" cy="818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Industries identified for producing oxygen for medical use by converting nitrogen plants (3/5)</a:t>
            </a:r>
          </a:p>
        </p:txBody>
      </p:sp>
      <p:sp>
        <p:nvSpPr>
          <p:cNvPr id="2296" name="Google Shape;2296;p3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356914-9CE5-4182-A23B-79F22E677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01396"/>
              </p:ext>
            </p:extLst>
          </p:nvPr>
        </p:nvGraphicFramePr>
        <p:xfrm>
          <a:off x="111211" y="929489"/>
          <a:ext cx="11634637" cy="5431349"/>
        </p:xfrm>
        <a:graphic>
          <a:graphicData uri="http://schemas.openxmlformats.org/drawingml/2006/table">
            <a:tbl>
              <a:tblPr>
                <a:tableStyleId>{F399ACE4-9ECF-4319-A5D4-71F7C3B7365D}</a:tableStyleId>
              </a:tblPr>
              <a:tblGrid>
                <a:gridCol w="498569">
                  <a:extLst>
                    <a:ext uri="{9D8B030D-6E8A-4147-A177-3AD203B41FA5}">
                      <a16:colId xmlns:a16="http://schemas.microsoft.com/office/drawing/2014/main" val="1372729771"/>
                    </a:ext>
                  </a:extLst>
                </a:gridCol>
                <a:gridCol w="1651506">
                  <a:extLst>
                    <a:ext uri="{9D8B030D-6E8A-4147-A177-3AD203B41FA5}">
                      <a16:colId xmlns:a16="http://schemas.microsoft.com/office/drawing/2014/main" val="3453221946"/>
                    </a:ext>
                  </a:extLst>
                </a:gridCol>
                <a:gridCol w="1390443">
                  <a:extLst>
                    <a:ext uri="{9D8B030D-6E8A-4147-A177-3AD203B41FA5}">
                      <a16:colId xmlns:a16="http://schemas.microsoft.com/office/drawing/2014/main" val="3010319627"/>
                    </a:ext>
                  </a:extLst>
                </a:gridCol>
                <a:gridCol w="1562822">
                  <a:extLst>
                    <a:ext uri="{9D8B030D-6E8A-4147-A177-3AD203B41FA5}">
                      <a16:colId xmlns:a16="http://schemas.microsoft.com/office/drawing/2014/main" val="2156099663"/>
                    </a:ext>
                  </a:extLst>
                </a:gridCol>
                <a:gridCol w="2248930">
                  <a:extLst>
                    <a:ext uri="{9D8B030D-6E8A-4147-A177-3AD203B41FA5}">
                      <a16:colId xmlns:a16="http://schemas.microsoft.com/office/drawing/2014/main" val="1526155803"/>
                    </a:ext>
                  </a:extLst>
                </a:gridCol>
                <a:gridCol w="1853514">
                  <a:extLst>
                    <a:ext uri="{9D8B030D-6E8A-4147-A177-3AD203B41FA5}">
                      <a16:colId xmlns:a16="http://schemas.microsoft.com/office/drawing/2014/main" val="2800567019"/>
                    </a:ext>
                  </a:extLst>
                </a:gridCol>
                <a:gridCol w="2428853">
                  <a:extLst>
                    <a:ext uri="{9D8B030D-6E8A-4147-A177-3AD203B41FA5}">
                      <a16:colId xmlns:a16="http://schemas.microsoft.com/office/drawing/2014/main" val="3257932093"/>
                    </a:ext>
                  </a:extLst>
                </a:gridCol>
              </a:tblGrid>
              <a:tr h="257886">
                <a:tc gridSpan="7">
                  <a:txBody>
                    <a:bodyPr/>
                    <a:lstStyle/>
                    <a:p>
                      <a:pPr rtl="0" fontAlgn="ctr"/>
                      <a:r>
                        <a:rPr lang="en-US" sz="1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A. Plants that can be shifted to nearby hospitals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96879"/>
                  </a:ext>
                </a:extLst>
              </a:tr>
              <a:tr h="264911"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Sr. No.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Company / Plant Name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District/ State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Capacity of N2 Plant (Nm3/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Potential O2 generation capacity (TPD)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Zeolite Requirement (tons)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Remarks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3634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Bharat Rasayan Ltd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Dahej,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17 out of 30 industries from Sl. No. 1 to 30, have placed orders for Zeolite Molecular Sieve with BASF, Germany and remaining industries will place order within a day or two after ascertaining specifications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680189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Insecticide India Ltd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Dahej,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389315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Shiva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Pharmachem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Ltd.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Padra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898010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Indo Amines Ltd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Tundav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83153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Metrochem Pharma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Andhra Pradesh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415666"/>
                  </a:ext>
                </a:extLst>
              </a:tr>
              <a:tr h="332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Ganesh Polychem (div. of Aarti Ltd..)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Vapi,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285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968824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Ganesh Polychem (div. of Aarti Ltd..)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Tarapur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Maharashtra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285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74603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Aarti Industries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Org.div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Vapi,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082272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Valentis Laboratories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Pashamylaram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Telangana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23463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Siemens Pvt. Ltd.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Verna, Goa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000742"/>
                  </a:ext>
                </a:extLst>
              </a:tr>
              <a:tr h="30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Transpek Industry Ltd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Vadodara,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54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77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EC04C1D-43DA-4A71-8295-C8E7B453F44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EC04C1D-43DA-4A71-8295-C8E7B453F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0" name="Google Shape;2280;p336"/>
          <p:cNvSpPr txBox="1">
            <a:spLocks noGrp="1"/>
          </p:cNvSpPr>
          <p:nvPr>
            <p:ph type="title"/>
          </p:nvPr>
        </p:nvSpPr>
        <p:spPr>
          <a:xfrm>
            <a:off x="442802" y="432000"/>
            <a:ext cx="11303100" cy="818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Industries identified for producing oxygen for medical use by converting nitrogen plants (4/5)</a:t>
            </a:r>
          </a:p>
        </p:txBody>
      </p:sp>
      <p:sp>
        <p:nvSpPr>
          <p:cNvPr id="2296" name="Google Shape;2296;p3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356914-9CE5-4182-A23B-79F22E677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941925"/>
              </p:ext>
            </p:extLst>
          </p:nvPr>
        </p:nvGraphicFramePr>
        <p:xfrm>
          <a:off x="308919" y="1355102"/>
          <a:ext cx="11701850" cy="5496438"/>
        </p:xfrm>
        <a:graphic>
          <a:graphicData uri="http://schemas.openxmlformats.org/drawingml/2006/table">
            <a:tbl>
              <a:tblPr>
                <a:tableStyleId>{F399ACE4-9ECF-4319-A5D4-71F7C3B7365D}</a:tableStyleId>
              </a:tblPr>
              <a:tblGrid>
                <a:gridCol w="501449">
                  <a:extLst>
                    <a:ext uri="{9D8B030D-6E8A-4147-A177-3AD203B41FA5}">
                      <a16:colId xmlns:a16="http://schemas.microsoft.com/office/drawing/2014/main" val="1372729771"/>
                    </a:ext>
                  </a:extLst>
                </a:gridCol>
                <a:gridCol w="2199889">
                  <a:extLst>
                    <a:ext uri="{9D8B030D-6E8A-4147-A177-3AD203B41FA5}">
                      <a16:colId xmlns:a16="http://schemas.microsoft.com/office/drawing/2014/main" val="3453221946"/>
                    </a:ext>
                  </a:extLst>
                </a:gridCol>
                <a:gridCol w="1560721">
                  <a:extLst>
                    <a:ext uri="{9D8B030D-6E8A-4147-A177-3AD203B41FA5}">
                      <a16:colId xmlns:a16="http://schemas.microsoft.com/office/drawing/2014/main" val="3010319627"/>
                    </a:ext>
                  </a:extLst>
                </a:gridCol>
                <a:gridCol w="1535136">
                  <a:extLst>
                    <a:ext uri="{9D8B030D-6E8A-4147-A177-3AD203B41FA5}">
                      <a16:colId xmlns:a16="http://schemas.microsoft.com/office/drawing/2014/main" val="2156099663"/>
                    </a:ext>
                  </a:extLst>
                </a:gridCol>
                <a:gridCol w="2136397">
                  <a:extLst>
                    <a:ext uri="{9D8B030D-6E8A-4147-A177-3AD203B41FA5}">
                      <a16:colId xmlns:a16="http://schemas.microsoft.com/office/drawing/2014/main" val="1526155803"/>
                    </a:ext>
                  </a:extLst>
                </a:gridCol>
                <a:gridCol w="1701443">
                  <a:extLst>
                    <a:ext uri="{9D8B030D-6E8A-4147-A177-3AD203B41FA5}">
                      <a16:colId xmlns:a16="http://schemas.microsoft.com/office/drawing/2014/main" val="2800567019"/>
                    </a:ext>
                  </a:extLst>
                </a:gridCol>
                <a:gridCol w="2066815">
                  <a:extLst>
                    <a:ext uri="{9D8B030D-6E8A-4147-A177-3AD203B41FA5}">
                      <a16:colId xmlns:a16="http://schemas.microsoft.com/office/drawing/2014/main" val="3257932093"/>
                    </a:ext>
                  </a:extLst>
                </a:gridCol>
              </a:tblGrid>
              <a:tr h="306717">
                <a:tc gridSpan="7">
                  <a:txBody>
                    <a:bodyPr/>
                    <a:lstStyle/>
                    <a:p>
                      <a:pPr rtl="0" fontAlgn="ctr"/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A. Plants that can be shifted to nearby hospitals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96879"/>
                  </a:ext>
                </a:extLst>
              </a:tr>
              <a:tr h="511196"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Sr. No.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Company / Plant Name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District/ State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Capacity of N2 Plant (Nm3/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Potential O2 generation capacity (TPD)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Zeolite Requirement (tons)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Remarks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3634"/>
                  </a:ext>
                </a:extLst>
              </a:tr>
              <a:tr h="4225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300" u="none" strike="noStrike" dirty="0">
                          <a:effectLst/>
                        </a:rPr>
                        <a:t>Bayer Crop Science  Vapi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Vapi,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They have been requested to commence conversion work in a meeting held on 03.05.2021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680189"/>
                  </a:ext>
                </a:extLst>
              </a:tr>
              <a:tr h="4225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300" u="none" strike="noStrike" dirty="0" err="1">
                          <a:effectLst/>
                        </a:rPr>
                        <a:t>Cheminova</a:t>
                      </a:r>
                      <a:r>
                        <a:rPr lang="en-IN" sz="1300" u="none" strike="noStrike" dirty="0">
                          <a:effectLst/>
                        </a:rPr>
                        <a:t> Ltd. </a:t>
                      </a:r>
                      <a:r>
                        <a:rPr lang="en-IN" sz="1300" u="none" strike="noStrike" dirty="0" err="1">
                          <a:effectLst/>
                        </a:rPr>
                        <a:t>Panoli</a:t>
                      </a:r>
                      <a:r>
                        <a:rPr lang="en-IN" sz="1300" u="none" strike="noStrike" dirty="0">
                          <a:effectLst/>
                        </a:rPr>
                        <a:t>,  Bharuch, Gujarat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Panoli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389315"/>
                  </a:ext>
                </a:extLst>
              </a:tr>
              <a:tr h="4225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300" u="none" strike="noStrike" dirty="0">
                          <a:effectLst/>
                        </a:rPr>
                        <a:t>Deepak Nitrite Ltd.,  </a:t>
                      </a:r>
                      <a:r>
                        <a:rPr lang="en-IN" sz="1300" u="none" strike="noStrike" dirty="0" err="1">
                          <a:effectLst/>
                        </a:rPr>
                        <a:t>Chhani</a:t>
                      </a:r>
                      <a:r>
                        <a:rPr lang="en-IN" sz="1300" u="none" strike="noStrike" dirty="0">
                          <a:effectLst/>
                        </a:rPr>
                        <a:t> </a:t>
                      </a:r>
                      <a:r>
                        <a:rPr lang="en-IN" sz="1300" u="none" strike="noStrike" dirty="0" err="1">
                          <a:effectLst/>
                        </a:rPr>
                        <a:t>Jakatnaka</a:t>
                      </a:r>
                      <a:r>
                        <a:rPr lang="en-IN" sz="1300" u="none" strike="noStrike" dirty="0">
                          <a:effectLst/>
                        </a:rPr>
                        <a:t>, Vadodara, Gujarat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Vadodara,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898010"/>
                  </a:ext>
                </a:extLst>
              </a:tr>
              <a:tr h="6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300" u="none" strike="noStrike" dirty="0" err="1">
                          <a:effectLst/>
                        </a:rPr>
                        <a:t>Colourtex</a:t>
                      </a:r>
                      <a:r>
                        <a:rPr lang="en-IN" sz="1300" u="none" strike="noStrike" dirty="0">
                          <a:effectLst/>
                        </a:rPr>
                        <a:t> Industries Pvt Ltd., </a:t>
                      </a:r>
                      <a:r>
                        <a:rPr lang="en-IN" sz="1300" u="none" strike="noStrike" dirty="0" err="1">
                          <a:effectLst/>
                        </a:rPr>
                        <a:t>Pandesara</a:t>
                      </a:r>
                      <a:r>
                        <a:rPr lang="en-IN" sz="1300" u="none" strike="noStrike" dirty="0">
                          <a:effectLst/>
                        </a:rPr>
                        <a:t> GIDC, </a:t>
                      </a:r>
                      <a:r>
                        <a:rPr lang="en-IN" sz="1300" u="none" strike="noStrike" dirty="0" err="1">
                          <a:effectLst/>
                        </a:rPr>
                        <a:t>Udhna</a:t>
                      </a:r>
                      <a:r>
                        <a:rPr lang="en-IN" sz="1300" u="none" strike="noStrike" dirty="0">
                          <a:effectLst/>
                        </a:rPr>
                        <a:t>, Surat, Gujarat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Surat, Gujarat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831536"/>
                  </a:ext>
                </a:extLst>
              </a:tr>
              <a:tr h="419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300" u="none" strike="noStrike" dirty="0">
                          <a:effectLst/>
                        </a:rPr>
                        <a:t>M/s </a:t>
                      </a:r>
                      <a:r>
                        <a:rPr lang="en-IN" sz="1300" u="none" strike="noStrike" dirty="0" err="1">
                          <a:effectLst/>
                        </a:rPr>
                        <a:t>Dalas</a:t>
                      </a:r>
                      <a:r>
                        <a:rPr lang="en-IN" sz="1300" u="none" strike="noStrike" dirty="0">
                          <a:effectLst/>
                        </a:rPr>
                        <a:t> Biotech, </a:t>
                      </a:r>
                      <a:r>
                        <a:rPr lang="en-IN" sz="1300" u="none" strike="noStrike" dirty="0" err="1">
                          <a:effectLst/>
                        </a:rPr>
                        <a:t>Bhiwadi</a:t>
                      </a:r>
                      <a:r>
                        <a:rPr lang="en-IN" sz="1300" u="none" strike="noStrike" dirty="0">
                          <a:effectLst/>
                        </a:rPr>
                        <a:t>, Rajasthan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Alwar, Rajasthan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415666"/>
                  </a:ext>
                </a:extLst>
              </a:tr>
              <a:tr h="419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300" u="none" strike="noStrike" dirty="0">
                          <a:effectLst/>
                        </a:rPr>
                        <a:t>Pawan Putra Wafers </a:t>
                      </a:r>
                      <a:r>
                        <a:rPr lang="en-IN" sz="1300" u="none" strike="noStrike" dirty="0" err="1">
                          <a:effectLst/>
                        </a:rPr>
                        <a:t>Pvt.</a:t>
                      </a:r>
                      <a:r>
                        <a:rPr lang="en-IN" sz="1300" u="none" strike="noStrike" dirty="0">
                          <a:effectLst/>
                        </a:rPr>
                        <a:t>, </a:t>
                      </a:r>
                      <a:r>
                        <a:rPr lang="en-IN" sz="1300" u="none" strike="noStrike" dirty="0" err="1">
                          <a:effectLst/>
                        </a:rPr>
                        <a:t>Boranada</a:t>
                      </a:r>
                      <a:r>
                        <a:rPr lang="en-IN" sz="1300" u="none" strike="noStrike" dirty="0">
                          <a:effectLst/>
                        </a:rPr>
                        <a:t>, Rajasthan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Jodhpur, Rajasthan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285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968824"/>
                  </a:ext>
                </a:extLst>
              </a:tr>
              <a:tr h="6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 err="1">
                          <a:effectLst/>
                        </a:rPr>
                        <a:t>Kansara</a:t>
                      </a:r>
                      <a:r>
                        <a:rPr lang="pt-BR" sz="1300" u="none" strike="noStrike" dirty="0">
                          <a:effectLst/>
                        </a:rPr>
                        <a:t> </a:t>
                      </a:r>
                      <a:r>
                        <a:rPr lang="pt-BR" sz="1300" u="none" strike="noStrike" dirty="0" err="1">
                          <a:effectLst/>
                        </a:rPr>
                        <a:t>Forge</a:t>
                      </a:r>
                      <a:r>
                        <a:rPr lang="pt-BR" sz="1300" u="none" strike="noStrike" dirty="0">
                          <a:effectLst/>
                        </a:rPr>
                        <a:t> &amp; </a:t>
                      </a:r>
                      <a:r>
                        <a:rPr lang="pt-BR" sz="1300" u="none" strike="noStrike" dirty="0" err="1">
                          <a:effectLst/>
                        </a:rPr>
                        <a:t>Wires</a:t>
                      </a:r>
                      <a:r>
                        <a:rPr lang="pt-BR" sz="1300" u="none" strike="noStrike" dirty="0">
                          <a:effectLst/>
                        </a:rPr>
                        <a:t>, </a:t>
                      </a:r>
                      <a:r>
                        <a:rPr lang="pt-BR" sz="1300" u="none" strike="noStrike" dirty="0" err="1">
                          <a:effectLst/>
                        </a:rPr>
                        <a:t>Boranada</a:t>
                      </a:r>
                      <a:r>
                        <a:rPr lang="pt-BR" sz="1300" u="none" strike="noStrike" dirty="0">
                          <a:effectLst/>
                        </a:rPr>
                        <a:t> Industrial </a:t>
                      </a:r>
                      <a:r>
                        <a:rPr lang="pt-BR" sz="1300" u="none" strike="noStrike" dirty="0" err="1">
                          <a:effectLst/>
                        </a:rPr>
                        <a:t>area</a:t>
                      </a:r>
                      <a:r>
                        <a:rPr lang="pt-BR" sz="1300" u="none" strike="noStrike" dirty="0">
                          <a:effectLst/>
                        </a:rPr>
                        <a:t>, </a:t>
                      </a:r>
                      <a:br>
                        <a:rPr lang="pt-BR" sz="1300" u="none" strike="noStrike" dirty="0">
                          <a:effectLst/>
                        </a:rPr>
                      </a:br>
                      <a:r>
                        <a:rPr lang="pt-BR" sz="1300" u="none" strike="noStrike" dirty="0" err="1">
                          <a:effectLst/>
                        </a:rPr>
                        <a:t>Jodhpur</a:t>
                      </a:r>
                      <a:r>
                        <a:rPr lang="pt-BR" sz="1300" u="none" strike="noStrike" dirty="0">
                          <a:effectLst/>
                        </a:rPr>
                        <a:t>, </a:t>
                      </a:r>
                      <a:r>
                        <a:rPr lang="pt-BR" sz="1300" u="none" strike="noStrike" dirty="0" err="1">
                          <a:effectLst/>
                        </a:rPr>
                        <a:t>Rajasthan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Jodhpur, Rajasthan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285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74603"/>
                  </a:ext>
                </a:extLst>
              </a:tr>
              <a:tr h="6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300" u="none" strike="noStrike" dirty="0" err="1">
                          <a:effectLst/>
                        </a:rPr>
                        <a:t>Inventys</a:t>
                      </a:r>
                      <a:r>
                        <a:rPr lang="en-IN" sz="1300" u="none" strike="noStrike" dirty="0">
                          <a:effectLst/>
                        </a:rPr>
                        <a:t> Research Company Pvt Ltd., MIDC, Buti </a:t>
                      </a:r>
                      <a:r>
                        <a:rPr lang="en-IN" sz="1300" u="none" strike="noStrike" dirty="0" err="1">
                          <a:effectLst/>
                        </a:rPr>
                        <a:t>Bori</a:t>
                      </a:r>
                      <a:r>
                        <a:rPr lang="en-IN" sz="1300" u="none" strike="noStrike" dirty="0">
                          <a:effectLst/>
                        </a:rPr>
                        <a:t>, Nagpur, Maharashtra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Nagpur, Maharashtra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082272"/>
                  </a:ext>
                </a:extLst>
              </a:tr>
              <a:tr h="340247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(A)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22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07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0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  <p:tag name="LASTSLIDEVIEWED" val="1658,12,Slide140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93954"/>
      </a:accent5>
      <a:accent6>
        <a:srgbClr val="464646"/>
      </a:accent6>
      <a:hlink>
        <a:srgbClr val="D04A02"/>
      </a:hlink>
      <a:folHlink>
        <a:srgbClr val="D9395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35619</TotalTime>
  <Words>1776</Words>
  <Application>Microsoft Office PowerPoint</Application>
  <PresentationFormat>Custom</PresentationFormat>
  <Paragraphs>485</Paragraphs>
  <Slides>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Mangal</vt:lpstr>
      <vt:lpstr>Times New Roman</vt:lpstr>
      <vt:lpstr>PwC</vt:lpstr>
      <vt:lpstr>think-cell Slide</vt:lpstr>
      <vt:lpstr>PowerPoint Presentation</vt:lpstr>
      <vt:lpstr>Background</vt:lpstr>
      <vt:lpstr>PSA Technology: Operation Philosophy</vt:lpstr>
      <vt:lpstr>Type of Molecular Sieve &amp; Usage </vt:lpstr>
      <vt:lpstr>PowerPoint Presentation</vt:lpstr>
      <vt:lpstr>Industries identified for producing oxygen for medical use by converting nitrogen plants (1/5)</vt:lpstr>
      <vt:lpstr>Industries identified for producing oxygen for medical use by converting nitrogen plants (2/5) </vt:lpstr>
      <vt:lpstr>Industries identified for producing oxygen for medical use by converting nitrogen plants (3/5)</vt:lpstr>
      <vt:lpstr>Industries identified for producing oxygen for medical use by converting nitrogen plants (4/5)</vt:lpstr>
      <vt:lpstr>Industries having capacity to generate oxygen for medical use (5/5)</vt:lpstr>
      <vt:lpstr>Summary of industries identified for generating oxygen for medical use by converting nitrogen plants</vt:lpstr>
      <vt:lpstr>Cost of conversion of N2 plants to O2 plants (source: UPL Ltd.)</vt:lpstr>
      <vt:lpstr>Estimated Costs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Nikhil Kalane</dc:creator>
  <cp:lastModifiedBy>hp</cp:lastModifiedBy>
  <cp:revision>1172</cp:revision>
  <cp:lastPrinted>2021-05-03T11:06:26Z</cp:lastPrinted>
  <dcterms:modified xsi:type="dcterms:W3CDTF">2021-05-04T15:30:42Z</dcterms:modified>
</cp:coreProperties>
</file>